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6"/>
  </p:notesMasterIdLst>
  <p:handoutMasterIdLst>
    <p:handoutMasterId r:id="rId57"/>
  </p:handoutMasterIdLst>
  <p:sldIdLst>
    <p:sldId id="2234" r:id="rId2"/>
    <p:sldId id="2038" r:id="rId3"/>
    <p:sldId id="2039" r:id="rId4"/>
    <p:sldId id="2235" r:id="rId5"/>
    <p:sldId id="2237" r:id="rId6"/>
    <p:sldId id="2236" r:id="rId7"/>
    <p:sldId id="852" r:id="rId8"/>
    <p:sldId id="504" r:id="rId9"/>
    <p:sldId id="855" r:id="rId10"/>
    <p:sldId id="2040" r:id="rId11"/>
    <p:sldId id="856" r:id="rId12"/>
    <p:sldId id="884" r:id="rId13"/>
    <p:sldId id="854" r:id="rId14"/>
    <p:sldId id="857" r:id="rId15"/>
    <p:sldId id="861" r:id="rId16"/>
    <p:sldId id="862" r:id="rId17"/>
    <p:sldId id="858" r:id="rId18"/>
    <p:sldId id="859" r:id="rId19"/>
    <p:sldId id="863" r:id="rId20"/>
    <p:sldId id="860" r:id="rId21"/>
    <p:sldId id="864" r:id="rId22"/>
    <p:sldId id="868" r:id="rId23"/>
    <p:sldId id="866" r:id="rId24"/>
    <p:sldId id="867" r:id="rId25"/>
    <p:sldId id="869" r:id="rId26"/>
    <p:sldId id="872" r:id="rId27"/>
    <p:sldId id="2041" r:id="rId28"/>
    <p:sldId id="881" r:id="rId29"/>
    <p:sldId id="899" r:id="rId30"/>
    <p:sldId id="870" r:id="rId31"/>
    <p:sldId id="876" r:id="rId32"/>
    <p:sldId id="885" r:id="rId33"/>
    <p:sldId id="875" r:id="rId34"/>
    <p:sldId id="423" r:id="rId35"/>
    <p:sldId id="526" r:id="rId36"/>
    <p:sldId id="527" r:id="rId37"/>
    <p:sldId id="921" r:id="rId38"/>
    <p:sldId id="880" r:id="rId39"/>
    <p:sldId id="877" r:id="rId40"/>
    <p:sldId id="882" r:id="rId41"/>
    <p:sldId id="878" r:id="rId42"/>
    <p:sldId id="890" r:id="rId43"/>
    <p:sldId id="658" r:id="rId44"/>
    <p:sldId id="660" r:id="rId45"/>
    <p:sldId id="842" r:id="rId46"/>
    <p:sldId id="801" r:id="rId47"/>
    <p:sldId id="900" r:id="rId48"/>
    <p:sldId id="903" r:id="rId49"/>
    <p:sldId id="901" r:id="rId50"/>
    <p:sldId id="904" r:id="rId51"/>
    <p:sldId id="908" r:id="rId52"/>
    <p:sldId id="909" r:id="rId53"/>
    <p:sldId id="914" r:id="rId54"/>
    <p:sldId id="92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unctions" id="{8DE6A303-971F-D746-A65B-DC4B90F8D4E7}">
          <p14:sldIdLst>
            <p14:sldId id="2234"/>
            <p14:sldId id="2038"/>
            <p14:sldId id="2039"/>
            <p14:sldId id="2235"/>
            <p14:sldId id="2237"/>
            <p14:sldId id="2236"/>
            <p14:sldId id="852"/>
            <p14:sldId id="504"/>
            <p14:sldId id="855"/>
            <p14:sldId id="2040"/>
            <p14:sldId id="856"/>
            <p14:sldId id="884"/>
            <p14:sldId id="854"/>
            <p14:sldId id="857"/>
            <p14:sldId id="861"/>
            <p14:sldId id="862"/>
            <p14:sldId id="858"/>
            <p14:sldId id="859"/>
            <p14:sldId id="863"/>
            <p14:sldId id="860"/>
            <p14:sldId id="864"/>
            <p14:sldId id="868"/>
            <p14:sldId id="866"/>
            <p14:sldId id="867"/>
            <p14:sldId id="869"/>
            <p14:sldId id="872"/>
            <p14:sldId id="2041"/>
            <p14:sldId id="881"/>
            <p14:sldId id="899"/>
            <p14:sldId id="870"/>
            <p14:sldId id="876"/>
            <p14:sldId id="885"/>
            <p14:sldId id="875"/>
            <p14:sldId id="423"/>
            <p14:sldId id="526"/>
            <p14:sldId id="527"/>
            <p14:sldId id="921"/>
            <p14:sldId id="880"/>
            <p14:sldId id="877"/>
            <p14:sldId id="882"/>
            <p14:sldId id="878"/>
            <p14:sldId id="890"/>
            <p14:sldId id="658"/>
            <p14:sldId id="660"/>
            <p14:sldId id="842"/>
            <p14:sldId id="801"/>
            <p14:sldId id="900"/>
            <p14:sldId id="903"/>
            <p14:sldId id="901"/>
            <p14:sldId id="904"/>
            <p14:sldId id="908"/>
            <p14:sldId id="909"/>
            <p14:sldId id="914"/>
            <p14:sldId id="9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ison Presmanes Hill" initials="A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CF"/>
    <a:srgbClr val="FF66FF"/>
    <a:srgbClr val="6666FF"/>
    <a:srgbClr val="FFFF66"/>
    <a:srgbClr val="FF6666"/>
    <a:srgbClr val="990099"/>
    <a:srgbClr val="6666CC"/>
    <a:srgbClr val="33CC66"/>
    <a:srgbClr val="6699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5" autoAdjust="0"/>
    <p:restoredTop sz="54936" autoAdjust="0"/>
  </p:normalViewPr>
  <p:slideViewPr>
    <p:cSldViewPr snapToGrid="0" snapToObjects="1">
      <p:cViewPr varScale="1">
        <p:scale>
          <a:sx n="93" d="100"/>
          <a:sy n="93" d="100"/>
        </p:scale>
        <p:origin x="138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01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300"/>
    </p:cViewPr>
  </p:sorterViewPr>
  <p:notesViewPr>
    <p:cSldViewPr snapToGrid="0" snapToObjects="1"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D33F6-7232-004C-BD3D-E6296B401602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77418-619E-BB41-BC71-49954AC50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554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B6D0A-92E4-FC4A-8816-97F951F94145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9A014-D9CD-BA42-8A9B-34979EE71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0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8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Saturday, October 20,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Saturday, October 20,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CM 3.2:</a:t>
            </a:r>
            <a:br>
              <a:rPr lang="en-US" dirty="0" smtClean="0"/>
            </a:br>
            <a:r>
              <a:rPr lang="en-US" dirty="0" smtClean="0"/>
              <a:t>Probability Functions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5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>
                <a:solidFill>
                  <a:schemeClr val="accent1"/>
                </a:solidFill>
                <a:latin typeface="Times New Roman"/>
                <a:cs typeface="Times New Roman"/>
              </a:rPr>
              <a:t>𝛚</a:t>
            </a:r>
            <a:r>
              <a:rPr lang="en-US" i="1" baseline="-25000" dirty="0">
                <a:solidFill>
                  <a:schemeClr val="accent1"/>
                </a:solidFill>
                <a:latin typeface="Times New Roman"/>
                <a:cs typeface="Times New Roman"/>
              </a:rPr>
              <a:t>1, 2, …k</a:t>
            </a:r>
            <a:endParaRPr lang="en-US" b="1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18292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1"/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1"/>
                </a:solidFill>
                <a:latin typeface="Times New Roman"/>
                <a:cs typeface="Times New Roman"/>
              </a:rPr>
              <a:t>(𝛚) = x</a:t>
            </a:r>
            <a:r>
              <a:rPr lang="en-US" i="1" baseline="-25000" dirty="0">
                <a:solidFill>
                  <a:schemeClr val="accent1"/>
                </a:solidFill>
                <a:latin typeface="Times New Roman"/>
                <a:cs typeface="Times New Roman"/>
              </a:rPr>
              <a:t>1, 2, …k</a:t>
            </a:r>
            <a:endParaRPr lang="en-US" i="1" dirty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x)</a:t>
            </a:r>
            <a:endParaRPr lang="en-US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3414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6" y="762600"/>
            <a:ext cx="4725814" cy="177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6" y="3849824"/>
            <a:ext cx="7938914" cy="10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For discrete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,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f(x) 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is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P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robability Mass Function*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3" y="601579"/>
            <a:ext cx="7776953" cy="3769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314" y="6448565"/>
            <a:ext cx="777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latin typeface="Lato" charset="0"/>
                <a:ea typeface="Lato" charset="0"/>
                <a:cs typeface="Lato" charset="0"/>
              </a:rPr>
              <a:t>*It gives you a probability! (always between 0 to 1)</a:t>
            </a:r>
            <a:endParaRPr lang="en-US" sz="2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9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these is a </a:t>
            </a:r>
            <a:r>
              <a:rPr lang="en-US" dirty="0" err="1" smtClean="0">
                <a:solidFill>
                  <a:srgbClr val="FF66CC"/>
                </a:solidFill>
              </a:rPr>
              <a:t>pmf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088523"/>
              </p:ext>
            </p:extLst>
          </p:nvPr>
        </p:nvGraphicFramePr>
        <p:xfrm>
          <a:off x="617619" y="1510632"/>
          <a:ext cx="1409141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71"/>
                <a:gridCol w="819270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-1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0706831"/>
              </p:ext>
            </p:extLst>
          </p:nvPr>
        </p:nvGraphicFramePr>
        <p:xfrm>
          <a:off x="5074634" y="4619591"/>
          <a:ext cx="1409141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71"/>
                <a:gridCol w="819270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83649"/>
              </p:ext>
            </p:extLst>
          </p:nvPr>
        </p:nvGraphicFramePr>
        <p:xfrm>
          <a:off x="4130848" y="1510632"/>
          <a:ext cx="152935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109"/>
                <a:gridCol w="879241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-0.1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09899"/>
              </p:ext>
            </p:extLst>
          </p:nvPr>
        </p:nvGraphicFramePr>
        <p:xfrm>
          <a:off x="2320760" y="3583271"/>
          <a:ext cx="152935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109"/>
                <a:gridCol w="879241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0.9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30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796461"/>
              </p:ext>
            </p:extLst>
          </p:nvPr>
        </p:nvGraphicFramePr>
        <p:xfrm>
          <a:off x="7098632" y="1510632"/>
          <a:ext cx="158816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5111"/>
                <a:gridCol w="913057"/>
              </a:tblGrid>
              <a:tr h="175618"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cap="none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f(x)</a:t>
                      </a:r>
                      <a:endParaRPr lang="en-US" sz="2800" cap="none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0.35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3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0.2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4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95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5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Lato" charset="0"/>
                          <a:ea typeface="Lato" charset="0"/>
                          <a:cs typeface="Lato" charset="0"/>
                        </a:rPr>
                        <a:t>0.1</a:t>
                      </a:r>
                      <a:endParaRPr lang="en-US" sz="2800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17619" y="15106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20760" y="358327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0848" y="1494722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80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</a:t>
            </a:r>
            <a:r>
              <a:rPr lang="en-US" dirty="0" err="1" smtClean="0"/>
              <a:t>pmf</a:t>
            </a:r>
            <a:r>
              <a:rPr lang="en-US" dirty="0" smtClean="0"/>
              <a:t>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able/list of numbers</a:t>
            </a:r>
          </a:p>
          <a:p>
            <a:pPr lvl="1"/>
            <a:r>
              <a:rPr lang="en-US" dirty="0" smtClean="0"/>
              <a:t>Rows =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1,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endParaRPr lang="en-US" i="1" dirty="0">
              <a:latin typeface="Times New Roman"/>
              <a:cs typeface="Times New Roman"/>
            </a:endParaRPr>
          </a:p>
          <a:p>
            <a:r>
              <a:rPr lang="en-US" dirty="0" smtClean="0"/>
              <a:t>Function (large n)</a:t>
            </a:r>
          </a:p>
          <a:p>
            <a:endParaRPr lang="en-US" dirty="0"/>
          </a:p>
          <a:p>
            <a:r>
              <a:rPr lang="en-US" dirty="0" smtClean="0"/>
              <a:t>A plot</a:t>
            </a:r>
          </a:p>
          <a:p>
            <a:pPr lvl="1"/>
            <a:r>
              <a:rPr lang="en-US" dirty="0"/>
              <a:t>x</a:t>
            </a:r>
            <a:r>
              <a:rPr lang="en-US" dirty="0" smtClean="0"/>
              <a:t>-axis?</a:t>
            </a:r>
          </a:p>
          <a:p>
            <a:pPr lvl="1"/>
            <a:r>
              <a:rPr lang="en-US" dirty="0"/>
              <a:t>y</a:t>
            </a:r>
            <a:r>
              <a:rPr lang="en-US" dirty="0" smtClean="0"/>
              <a:t>-axis?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Bernoulli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type of simple discrete </a:t>
            </a:r>
            <a:r>
              <a:rPr lang="en-US" dirty="0" err="1" smtClean="0"/>
              <a:t>rv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Two possible outcomes: success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= 1) or failure (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 smtClean="0"/>
              <a:t> = 0)</a:t>
            </a:r>
          </a:p>
          <a:p>
            <a:pPr lvl="1"/>
            <a:r>
              <a:rPr lang="en-US" dirty="0" smtClean="0"/>
              <a:t>P(1) = 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P(0) = </a:t>
            </a:r>
            <a:r>
              <a:rPr lang="en-US" i="1" dirty="0" smtClean="0"/>
              <a:t>1- 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10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Sequences of independent Bernoulli trials </a:t>
            </a:r>
            <a:r>
              <a:rPr lang="en-US" sz="2400" dirty="0" smtClean="0">
                <a:sym typeface="Wingdings"/>
              </a:rPr>
              <a:t> other special types of discrete </a:t>
            </a:r>
            <a:r>
              <a:rPr lang="en-US" sz="2400" dirty="0" err="1" smtClean="0">
                <a:sym typeface="Wingdings"/>
              </a:rPr>
              <a:t>rvs</a:t>
            </a:r>
            <a:r>
              <a:rPr lang="en-US" sz="2400" dirty="0" smtClean="0">
                <a:sym typeface="Wingdings"/>
              </a:rPr>
              <a:t> with discrete distributions</a:t>
            </a:r>
            <a:endParaRPr lang="en-US" sz="24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9267231"/>
              </p:ext>
            </p:extLst>
          </p:nvPr>
        </p:nvGraphicFramePr>
        <p:xfrm>
          <a:off x="457200" y="1600200"/>
          <a:ext cx="8438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683"/>
                <a:gridCol w="64026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Distribution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Definition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Binomial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successes in </a:t>
                      </a:r>
                      <a:r>
                        <a:rPr lang="en-US" i="1" dirty="0" smtClean="0">
                          <a:latin typeface="Lato" charset="0"/>
                          <a:ea typeface="Lato" charset="0"/>
                          <a:cs typeface="Lato" charset="0"/>
                        </a:rPr>
                        <a:t>n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 trials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Negative binomial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failures before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the </a:t>
                      </a:r>
                      <a:r>
                        <a:rPr lang="en-US" i="1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x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-</a:t>
                      </a:r>
                      <a:r>
                        <a:rPr lang="en-US" baseline="0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th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success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Geometric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Number of failures before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the 1</a:t>
                      </a:r>
                      <a:r>
                        <a:rPr lang="en-US" baseline="30000" dirty="0" smtClean="0">
                          <a:latin typeface="Lato" charset="0"/>
                          <a:ea typeface="Lato" charset="0"/>
                          <a:cs typeface="Lato" charset="0"/>
                        </a:rPr>
                        <a:t>st</a:t>
                      </a:r>
                      <a:r>
                        <a:rPr lang="en-US" baseline="0" dirty="0" smtClean="0">
                          <a:latin typeface="Lato" charset="0"/>
                          <a:ea typeface="Lato" charset="0"/>
                          <a:cs typeface="Lato" charset="0"/>
                        </a:rPr>
                        <a:t> success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9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tilde or twiddle: “~”</a:t>
            </a:r>
          </a:p>
          <a:p>
            <a:pPr lvl="1"/>
            <a:r>
              <a:rPr lang="en-US" dirty="0" smtClean="0"/>
              <a:t>English:  “is distributed as”</a:t>
            </a: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i="1" dirty="0" smtClean="0">
                <a:latin typeface="Times New Roman"/>
                <a:cs typeface="Times New Roman"/>
              </a:rPr>
              <a:t>X </a:t>
            </a:r>
            <a:r>
              <a:rPr lang="en-US" dirty="0" smtClean="0"/>
              <a:t>~ </a:t>
            </a:r>
            <a:r>
              <a:rPr lang="en-US" dirty="0" err="1" smtClean="0"/>
              <a:t>DistributionName</a:t>
            </a:r>
            <a:r>
              <a:rPr lang="en-US" dirty="0" smtClean="0"/>
              <a:t>(parameters)</a:t>
            </a:r>
          </a:p>
          <a:p>
            <a:endParaRPr lang="en-US" dirty="0" smtClean="0"/>
          </a:p>
          <a:p>
            <a:r>
              <a:rPr lang="en-US" dirty="0" smtClean="0"/>
              <a:t>Coin tossing example: </a:t>
            </a:r>
            <a:r>
              <a:rPr lang="en-US" i="1" dirty="0">
                <a:latin typeface="Times New Roman"/>
                <a:cs typeface="Times New Roman"/>
              </a:rPr>
              <a:t>X ~ </a:t>
            </a:r>
            <a:r>
              <a:rPr lang="en-US" i="1" dirty="0" smtClean="0">
                <a:latin typeface="Times New Roman"/>
                <a:cs typeface="Times New Roman"/>
              </a:rPr>
              <a:t>Bin(n, p)</a:t>
            </a:r>
          </a:p>
          <a:p>
            <a:pPr lvl="1"/>
            <a:r>
              <a:rPr lang="en-US" dirty="0" smtClean="0"/>
              <a:t>English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rv</a:t>
            </a:r>
            <a:r>
              <a:rPr lang="en-US" dirty="0" smtClean="0"/>
              <a:t>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distributed as a binomial </a:t>
            </a:r>
            <a:r>
              <a:rPr lang="en-US" dirty="0" err="1" smtClean="0"/>
              <a:t>rv</a:t>
            </a:r>
            <a:r>
              <a:rPr lang="en-US" dirty="0" smtClean="0"/>
              <a:t> with…</a:t>
            </a: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number of trials and*…</a:t>
            </a:r>
            <a:endParaRPr lang="en-US" i="1" dirty="0" smtClean="0">
              <a:latin typeface="Times New Roman"/>
              <a:cs typeface="Times New Roman"/>
            </a:endParaRPr>
          </a:p>
          <a:p>
            <a:pPr lvl="1"/>
            <a:r>
              <a:rPr lang="en-US" i="1" dirty="0">
                <a:latin typeface="Times New Roman"/>
                <a:cs typeface="Times New Roman"/>
              </a:rPr>
              <a:t>p</a:t>
            </a:r>
            <a:r>
              <a:rPr lang="en-US" dirty="0" smtClean="0"/>
              <a:t> as the </a:t>
            </a:r>
            <a:r>
              <a:rPr lang="en-US" b="1" dirty="0" smtClean="0"/>
              <a:t>single trial </a:t>
            </a:r>
            <a:r>
              <a:rPr lang="en-US" dirty="0" smtClean="0"/>
              <a:t>probability of success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241299" y="6368534"/>
            <a:ext cx="844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*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here can be number of coins tossed, or you could have 1 coin tossed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n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 times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4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7569200" y="3390899"/>
            <a:ext cx="1193800" cy="762001"/>
          </a:xfrm>
          <a:prstGeom prst="wedgeRectCallout">
            <a:avLst>
              <a:gd name="adj1" fmla="val 67172"/>
              <a:gd name="adj2" fmla="val 13431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lang="en-US" sz="2000" dirty="0" smtClean="0">
                <a:solidFill>
                  <a:schemeClr val="tx1"/>
                </a:solidFill>
                <a:latin typeface="Lobster Two"/>
                <a:cs typeface="Lobster Two"/>
              </a:rPr>
              <a:t>= ?</a:t>
            </a: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p</a:t>
            </a:r>
            <a:r>
              <a:rPr lang="en-US" sz="2000" dirty="0" smtClean="0">
                <a:solidFill>
                  <a:schemeClr val="tx1"/>
                </a:solidFill>
                <a:latin typeface="Lobster Two"/>
                <a:cs typeface="Lobster Two"/>
              </a:rPr>
              <a:t> = ?</a:t>
            </a:r>
            <a:endParaRPr lang="en-US" sz="2000" dirty="0" smtClean="0">
              <a:solidFill>
                <a:schemeClr val="accent3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469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273300"/>
            <a:ext cx="1003300" cy="100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273300"/>
            <a:ext cx="1003300" cy="1003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4610100"/>
            <a:ext cx="1003300" cy="1003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3429000"/>
            <a:ext cx="1003300" cy="1003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429000"/>
            <a:ext cx="1003300" cy="1003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4610100"/>
            <a:ext cx="1003300" cy="1003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5740400"/>
            <a:ext cx="1003300" cy="1003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740400"/>
            <a:ext cx="1003300" cy="1003300"/>
          </a:xfrm>
          <a:prstGeom prst="rect">
            <a:avLst/>
          </a:prstGeom>
        </p:spPr>
      </p:pic>
      <p:sp>
        <p:nvSpPr>
          <p:cNvPr id="23" name="Left Brace 22"/>
          <p:cNvSpPr/>
          <p:nvPr/>
        </p:nvSpPr>
        <p:spPr>
          <a:xfrm>
            <a:off x="774700" y="2273300"/>
            <a:ext cx="431800" cy="4470400"/>
          </a:xfrm>
          <a:prstGeom prst="leftBrace">
            <a:avLst>
              <a:gd name="adj1" fmla="val 128921"/>
              <a:gd name="adj2" fmla="val 50000"/>
            </a:avLst>
          </a:prstGeom>
          <a:ln w="5080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6138" y="4078357"/>
            <a:ext cx="562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66CC"/>
                </a:solidFill>
              </a:rPr>
              <a:t>𝛀</a:t>
            </a:r>
            <a:endParaRPr lang="en-US" sz="4000" dirty="0">
              <a:solidFill>
                <a:srgbClr val="FF66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8338" y="24146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08338" y="357035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08338" y="47578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08338" y="5888107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9" idx="3"/>
            <a:endCxn id="25" idx="1"/>
          </p:cNvCxnSpPr>
          <p:nvPr/>
        </p:nvCxnSpPr>
        <p:spPr>
          <a:xfrm flipV="1">
            <a:off x="3263900" y="27686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3"/>
            <a:endCxn id="26" idx="1"/>
          </p:cNvCxnSpPr>
          <p:nvPr/>
        </p:nvCxnSpPr>
        <p:spPr>
          <a:xfrm flipV="1">
            <a:off x="3263900" y="3924300"/>
            <a:ext cx="544438" cy="635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27" idx="1"/>
          </p:cNvCxnSpPr>
          <p:nvPr/>
        </p:nvCxnSpPr>
        <p:spPr>
          <a:xfrm>
            <a:off x="3263900" y="51117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28" idx="1"/>
          </p:cNvCxnSpPr>
          <p:nvPr/>
        </p:nvCxnSpPr>
        <p:spPr>
          <a:xfrm>
            <a:off x="3263900" y="6242050"/>
            <a:ext cx="544438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09700" y="243908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25700" y="246986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425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09700" y="47578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25700" y="476152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endParaRPr lang="en-US" sz="3600" b="1" dirty="0">
              <a:ln>
                <a:solidFill>
                  <a:srgbClr val="000000"/>
                </a:solidFill>
              </a:ln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09700" y="3631912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25700" y="5888107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409700" y="5917624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rPr>
              <a:t>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641129" y="1693049"/>
            <a:ext cx="825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(𝛚)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53960" y="1690231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probability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552825" y="2151896"/>
            <a:ext cx="913871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979756" y="2376269"/>
            <a:ext cx="810088" cy="4187686"/>
            <a:chOff x="5754456" y="2408307"/>
            <a:chExt cx="810088" cy="4187686"/>
          </a:xfrm>
        </p:grpSpPr>
        <p:sp>
          <p:nvSpPr>
            <p:cNvPr id="52" name="TextBox 51"/>
            <p:cNvSpPr txBox="1"/>
            <p:nvPr/>
          </p:nvSpPr>
          <p:spPr>
            <a:xfrm>
              <a:off x="5754456" y="24083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54456" y="58881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4456" y="475780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4456" y="3570357"/>
              <a:ext cx="8100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chemeClr val="accent3">
                      <a:lumMod val="75000"/>
                    </a:schemeClr>
                  </a:solidFill>
                  <a:latin typeface="Gill Sans"/>
                  <a:cs typeface="Gill Sans"/>
                </a:rPr>
                <a:t>.25</a:t>
              </a:r>
              <a:endParaRPr lang="en-US" sz="4000" dirty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 flipV="1">
            <a:off x="4644117" y="2151896"/>
            <a:ext cx="1515383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99" y="372513"/>
            <a:ext cx="3511223" cy="1180835"/>
          </a:xfrm>
          <a:prstGeom prst="rect">
            <a:avLst/>
          </a:prstGeom>
        </p:spPr>
      </p:pic>
      <p:sp>
        <p:nvSpPr>
          <p:cNvPr id="57" name="Rectangular Callout 56"/>
          <p:cNvSpPr/>
          <p:nvPr/>
        </p:nvSpPr>
        <p:spPr>
          <a:xfrm>
            <a:off x="6520116" y="3047315"/>
            <a:ext cx="2230184" cy="883335"/>
          </a:xfrm>
          <a:prstGeom prst="wedgeRectCallout">
            <a:avLst>
              <a:gd name="adj1" fmla="val 65699"/>
              <a:gd name="adj2" fmla="val 16285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= 2 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(not an </a:t>
            </a:r>
            <a:r>
              <a:rPr lang="en-US" sz="2000" dirty="0" err="1" smtClean="0">
                <a:solidFill>
                  <a:srgbClr val="FF66CC"/>
                </a:solidFill>
                <a:latin typeface="Lobster Two"/>
                <a:cs typeface="Lobster Two"/>
              </a:rPr>
              <a:t>rv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!)</a:t>
            </a:r>
          </a:p>
          <a:p>
            <a:r>
              <a:rPr lang="en-US" sz="2000" i="1" dirty="0">
                <a:solidFill>
                  <a:schemeClr val="tx1"/>
                </a:solidFill>
                <a:latin typeface="Times New Roman"/>
                <a:cs typeface="Times New Roman"/>
              </a:rPr>
              <a:t>p</a:t>
            </a:r>
            <a:r>
              <a:rPr lang="en-US" sz="20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= .5 </a:t>
            </a:r>
            <a:r>
              <a:rPr lang="en-US" sz="2000" dirty="0" smtClean="0">
                <a:solidFill>
                  <a:srgbClr val="FF66CC"/>
                </a:solidFill>
                <a:latin typeface="Lobster Two"/>
                <a:cs typeface="Lobster Two"/>
              </a:rPr>
              <a:t>(parameter!)</a:t>
            </a:r>
            <a:endParaRPr lang="en-US" sz="2000" dirty="0" smtClean="0">
              <a:solidFill>
                <a:srgbClr val="FF66CC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3767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probability triple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2435860"/>
          <a:ext cx="8229600" cy="165100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82600"/>
                <a:gridCol w="2095500"/>
                <a:gridCol w="56515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Sample space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can possibly happen?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</a:t>
                      </a:r>
                      <a:endParaRPr lang="en-US" sz="1800" i="0" kern="1200" baseline="0" dirty="0" smtClean="0">
                        <a:solidFill>
                          <a:schemeClr val="dk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Set of events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What are the sane questions I can ask about this probability distribution?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𝐏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Probability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 measure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Function that maps elements from 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𝓕 </a:t>
                      </a:r>
                      <a:r>
                        <a:rPr lang="en-US" sz="1800" i="0" kern="1200" baseline="0" dirty="0" smtClean="0">
                          <a:solidFill>
                            <a:schemeClr val="dk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to the interval [0,1]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17526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Given a random experiment…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81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</a:t>
            </a:r>
            <a:r>
              <a:rPr lang="en-US" i="1" dirty="0" smtClean="0">
                <a:latin typeface="Times New Roman"/>
                <a:cs typeface="Times New Roman"/>
              </a:rPr>
              <a:t>(2, </a:t>
            </a:r>
            <a:r>
              <a:rPr lang="en-US" i="1" dirty="0">
                <a:latin typeface="Times New Roman"/>
                <a:cs typeface="Times New Roman"/>
              </a:rPr>
              <a:t>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</a:t>
            </a:r>
            <a:r>
              <a:rPr lang="en-US" dirty="0" smtClean="0"/>
              <a:t> experiment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v-SE" dirty="0" smtClean="0"/>
              <a:t>In R, </a:t>
            </a:r>
            <a:r>
              <a:rPr lang="en-US" dirty="0" err="1" smtClean="0"/>
              <a:t>rbinom</a:t>
            </a:r>
            <a:r>
              <a:rPr lang="en-US" dirty="0"/>
              <a:t>(number of </a:t>
            </a:r>
            <a:r>
              <a:rPr lang="en-US" dirty="0" smtClean="0"/>
              <a:t>experiments (</a:t>
            </a:r>
            <a:r>
              <a:rPr lang="en-US" b="1" dirty="0" smtClean="0">
                <a:solidFill>
                  <a:srgbClr val="FF6FCF"/>
                </a:solidFill>
                <a:latin typeface="Courier New"/>
                <a:cs typeface="Courier New"/>
              </a:rPr>
              <a:t>n</a:t>
            </a:r>
            <a:r>
              <a:rPr lang="en-US" dirty="0" smtClean="0"/>
              <a:t>), </a:t>
            </a:r>
            <a:r>
              <a:rPr lang="en-US" dirty="0"/>
              <a:t>number of </a:t>
            </a:r>
            <a:r>
              <a:rPr lang="en-US" dirty="0" smtClean="0"/>
              <a:t>trials </a:t>
            </a:r>
            <a:r>
              <a:rPr lang="en-US" dirty="0"/>
              <a:t>per </a:t>
            </a:r>
            <a:r>
              <a:rPr lang="en-US" dirty="0" smtClean="0"/>
              <a:t>experiment (</a:t>
            </a:r>
            <a:r>
              <a:rPr lang="en-US" b="1" dirty="0" smtClean="0">
                <a:solidFill>
                  <a:srgbClr val="FF6FCF"/>
                </a:solidFill>
                <a:latin typeface="Courier New"/>
                <a:cs typeface="Courier New"/>
              </a:rPr>
              <a:t>size</a:t>
            </a:r>
            <a:r>
              <a:rPr lang="en-US" dirty="0" smtClean="0"/>
              <a:t>), </a:t>
            </a:r>
            <a:r>
              <a:rPr lang="en-US" dirty="0"/>
              <a:t>probability of </a:t>
            </a:r>
            <a:r>
              <a:rPr lang="en-US" dirty="0" smtClean="0"/>
              <a:t>success (</a:t>
            </a:r>
            <a:r>
              <a:rPr lang="en-US" b="1" dirty="0" err="1" smtClean="0">
                <a:solidFill>
                  <a:srgbClr val="FF6FCF"/>
                </a:solidFill>
                <a:latin typeface="Courier New"/>
                <a:cs typeface="Courier New"/>
              </a:rPr>
              <a:t>prob</a:t>
            </a:r>
            <a:r>
              <a:rPr lang="en-US" dirty="0" smtClean="0"/>
              <a:t>). We’ll start with one</a:t>
            </a:r>
            <a:r>
              <a:rPr lang="sv-SE" dirty="0" smtClean="0"/>
              <a:t> experiment (</a:t>
            </a:r>
            <a:r>
              <a:rPr lang="sv-SE" dirty="0" err="1" smtClean="0"/>
              <a:t>flipping</a:t>
            </a:r>
            <a:r>
              <a:rPr lang="sv-SE" dirty="0" smtClean="0"/>
              <a:t> 2 </a:t>
            </a:r>
            <a:r>
              <a:rPr lang="sv-SE" dirty="0" err="1" smtClean="0"/>
              <a:t>coins</a:t>
            </a:r>
            <a:r>
              <a:rPr lang="sv-SE" dirty="0" smtClean="0"/>
              <a:t> </a:t>
            </a:r>
            <a:r>
              <a:rPr lang="sv-SE" dirty="0" err="1" smtClean="0"/>
              <a:t>once</a:t>
            </a:r>
            <a:r>
              <a:rPr lang="sv-SE" dirty="0" smtClean="0"/>
              <a:t>):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i-FI" b="1" dirty="0" smtClean="0">
                <a:latin typeface="Courier New"/>
                <a:cs typeface="Courier New"/>
              </a:rPr>
              <a:t>&gt; </a:t>
            </a:r>
            <a:r>
              <a:rPr lang="fi-FI" b="1" dirty="0" err="1" smtClean="0">
                <a:latin typeface="Courier New"/>
                <a:cs typeface="Courier New"/>
              </a:rPr>
              <a:t>num_exp</a:t>
            </a:r>
            <a:r>
              <a:rPr lang="fi-FI" b="1" dirty="0" smtClean="0">
                <a:latin typeface="Courier New"/>
                <a:cs typeface="Courier New"/>
              </a:rPr>
              <a:t> </a:t>
            </a:r>
            <a:r>
              <a:rPr lang="fi-FI" b="1" dirty="0">
                <a:latin typeface="Courier New"/>
                <a:cs typeface="Courier New"/>
              </a:rPr>
              <a:t>&lt;- </a:t>
            </a:r>
            <a:r>
              <a:rPr lang="fi-FI" b="1" dirty="0" smtClean="0">
                <a:latin typeface="Courier New"/>
                <a:cs typeface="Courier New"/>
              </a:rPr>
              <a:t>1</a:t>
            </a:r>
          </a:p>
          <a:p>
            <a:pPr marL="0" indent="0">
              <a:buNone/>
            </a:pPr>
            <a:r>
              <a:rPr lang="fi-FI" b="1" dirty="0">
                <a:latin typeface="Courier New"/>
                <a:cs typeface="Courier New"/>
              </a:rPr>
              <a:t>&gt; </a:t>
            </a:r>
            <a:r>
              <a:rPr lang="fi-FI" b="1" dirty="0" err="1" smtClean="0">
                <a:latin typeface="Courier New"/>
                <a:cs typeface="Courier New"/>
              </a:rPr>
              <a:t>num_trials</a:t>
            </a:r>
            <a:r>
              <a:rPr lang="fi-FI" b="1" dirty="0" smtClean="0">
                <a:latin typeface="Courier New"/>
                <a:cs typeface="Courier New"/>
              </a:rPr>
              <a:t> </a:t>
            </a:r>
            <a:r>
              <a:rPr lang="fi-FI" b="1" dirty="0">
                <a:latin typeface="Courier New"/>
                <a:cs typeface="Courier New"/>
              </a:rPr>
              <a:t>&lt;- 2</a:t>
            </a:r>
          </a:p>
          <a:p>
            <a:pPr marL="0" indent="0">
              <a:buNone/>
            </a:pPr>
            <a:r>
              <a:rPr lang="fi-FI" b="1" dirty="0" smtClean="0">
                <a:latin typeface="Courier New"/>
                <a:cs typeface="Courier New"/>
              </a:rPr>
              <a:t>&gt; </a:t>
            </a:r>
            <a:r>
              <a:rPr lang="fi-FI" b="1" dirty="0">
                <a:latin typeface="Courier New"/>
                <a:cs typeface="Courier New"/>
              </a:rPr>
              <a:t>p &lt;- .5</a:t>
            </a:r>
            <a:endParaRPr lang="sv-SE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p)</a:t>
            </a:r>
            <a:endParaRPr lang="sv-SE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[1] 2</a:t>
            </a: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sv-SE" b="1" dirty="0">
                <a:latin typeface="Courier New"/>
                <a:cs typeface="Courier New"/>
              </a:rPr>
              <a:t>p)</a:t>
            </a: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[</a:t>
            </a:r>
            <a:r>
              <a:rPr lang="sv-SE" b="1" dirty="0">
                <a:latin typeface="Courier New"/>
                <a:cs typeface="Courier New"/>
              </a:rPr>
              <a:t>1] 0</a:t>
            </a:r>
          </a:p>
          <a:p>
            <a:pPr marL="0" indent="0">
              <a:buNone/>
            </a:pPr>
            <a:r>
              <a:rPr lang="sv-SE" b="1" dirty="0">
                <a:latin typeface="Courier New"/>
                <a:cs typeface="Courier New"/>
              </a:rPr>
              <a:t>&gt; </a:t>
            </a:r>
            <a:r>
              <a:rPr lang="sv-SE" b="1" dirty="0" err="1" smtClean="0">
                <a:latin typeface="Courier New"/>
                <a:cs typeface="Courier New"/>
              </a:rPr>
              <a:t>rbinom</a:t>
            </a:r>
            <a:r>
              <a:rPr lang="sv-SE" b="1" dirty="0" smtClean="0">
                <a:latin typeface="Courier New"/>
                <a:cs typeface="Courier New"/>
              </a:rPr>
              <a:t>(</a:t>
            </a:r>
            <a:r>
              <a:rPr lang="fi-FI" b="1" dirty="0" err="1">
                <a:latin typeface="Courier New"/>
                <a:cs typeface="Courier New"/>
              </a:rPr>
              <a:t>num_exp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fi-FI" b="1" dirty="0" err="1">
                <a:latin typeface="Courier New"/>
                <a:cs typeface="Courier New"/>
              </a:rPr>
              <a:t>num_trials</a:t>
            </a:r>
            <a:r>
              <a:rPr lang="sv-SE" b="1" dirty="0" smtClean="0">
                <a:latin typeface="Courier New"/>
                <a:cs typeface="Courier New"/>
              </a:rPr>
              <a:t>, </a:t>
            </a:r>
            <a:r>
              <a:rPr lang="sv-SE" b="1" dirty="0">
                <a:latin typeface="Courier New"/>
                <a:cs typeface="Courier New"/>
              </a:rPr>
              <a:t>p)</a:t>
            </a:r>
          </a:p>
          <a:p>
            <a:pPr marL="0" indent="0">
              <a:buNone/>
            </a:pPr>
            <a:r>
              <a:rPr lang="sv-SE" b="1" dirty="0" smtClean="0">
                <a:latin typeface="Courier New"/>
                <a:cs typeface="Courier New"/>
              </a:rPr>
              <a:t>[</a:t>
            </a:r>
            <a:r>
              <a:rPr lang="sv-SE" b="1" dirty="0">
                <a:latin typeface="Courier New"/>
                <a:cs typeface="Courier New"/>
              </a:rPr>
              <a:t>1] 1</a:t>
            </a:r>
          </a:p>
          <a:p>
            <a:pPr marL="0" indent="0">
              <a:buNone/>
            </a:pPr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A </a:t>
            </a:r>
            <a:r>
              <a:rPr lang="sv-SE" dirty="0" err="1" smtClean="0"/>
              <a:t>little</a:t>
            </a:r>
            <a:r>
              <a:rPr lang="sv-SE" dirty="0" smtClean="0"/>
              <a:t> </a:t>
            </a:r>
            <a:r>
              <a:rPr lang="sv-SE" dirty="0" err="1" smtClean="0"/>
              <a:t>boring</a:t>
            </a:r>
            <a:r>
              <a:rPr lang="sv-SE" dirty="0" smtClean="0"/>
              <a:t>- </a:t>
            </a:r>
            <a:r>
              <a:rPr lang="sv-SE" dirty="0" err="1" smtClean="0"/>
              <a:t>but</a:t>
            </a:r>
            <a:r>
              <a:rPr lang="sv-SE" dirty="0" smtClean="0"/>
              <a:t> </a:t>
            </a:r>
            <a:r>
              <a:rPr lang="sv-SE" dirty="0" err="1" smtClean="0"/>
              <a:t>seems</a:t>
            </a:r>
            <a:r>
              <a:rPr lang="sv-SE" dirty="0" smtClean="0"/>
              <a:t> </a:t>
            </a:r>
            <a:r>
              <a:rPr lang="sv-SE" dirty="0" err="1" smtClean="0"/>
              <a:t>to</a:t>
            </a:r>
            <a:r>
              <a:rPr lang="sv-SE" dirty="0" smtClean="0"/>
              <a:t> </a:t>
            </a:r>
            <a:r>
              <a:rPr lang="sv-SE" dirty="0" err="1" smtClean="0"/>
              <a:t>work</a:t>
            </a:r>
            <a:r>
              <a:rPr lang="sv-SE" dirty="0" smtClean="0"/>
              <a:t>! </a:t>
            </a:r>
            <a:endParaRPr lang="sv-SE" i="1" dirty="0" smtClean="0"/>
          </a:p>
          <a:p>
            <a:pPr marL="0" indent="0">
              <a:buNone/>
            </a:pPr>
            <a:r>
              <a:rPr lang="sv-SE" dirty="0" err="1" smtClean="0"/>
              <a:t>Let’s</a:t>
            </a:r>
            <a:r>
              <a:rPr lang="sv-SE" dirty="0" smtClean="0"/>
              <a:t> try </a:t>
            </a:r>
            <a:r>
              <a:rPr lang="sv-SE" dirty="0" err="1" smtClean="0"/>
              <a:t>flipping</a:t>
            </a:r>
            <a:r>
              <a:rPr lang="sv-SE" dirty="0" smtClean="0"/>
              <a:t> 2 </a:t>
            </a:r>
            <a:r>
              <a:rPr lang="sv-SE" dirty="0" err="1" smtClean="0"/>
              <a:t>coins</a:t>
            </a:r>
            <a:r>
              <a:rPr lang="sv-SE" dirty="0" smtClean="0"/>
              <a:t> 10 </a:t>
            </a:r>
            <a:r>
              <a:rPr lang="sv-SE" dirty="0" err="1" smtClean="0"/>
              <a:t>times</a:t>
            </a:r>
            <a:r>
              <a:rPr lang="sv-SE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Bin(2, 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10</a:t>
            </a:r>
            <a:r>
              <a:rPr lang="en-US" dirty="0" smtClean="0"/>
              <a:t>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 smtClean="0">
                <a:latin typeface="Courier New"/>
                <a:cs typeface="Courier New"/>
              </a:rPr>
              <a:t>num_exp</a:t>
            </a:r>
            <a:r>
              <a:rPr lang="fi-FI" sz="1800" b="1" dirty="0" smtClean="0">
                <a:latin typeface="Courier New"/>
                <a:cs typeface="Courier New"/>
              </a:rPr>
              <a:t> </a:t>
            </a:r>
            <a:r>
              <a:rPr lang="fi-FI" sz="1800" b="1" dirty="0">
                <a:latin typeface="Courier New"/>
                <a:cs typeface="Courier New"/>
              </a:rPr>
              <a:t>&lt;- </a:t>
            </a:r>
            <a:r>
              <a:rPr lang="fi-FI" sz="1800" b="1" dirty="0" smtClean="0">
                <a:latin typeface="Courier New"/>
                <a:cs typeface="Courier New"/>
              </a:rPr>
              <a:t>10</a:t>
            </a:r>
          </a:p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 smtClean="0">
                <a:latin typeface="Courier New"/>
                <a:cs typeface="Courier New"/>
              </a:rPr>
              <a:t>num_trials</a:t>
            </a:r>
            <a:r>
              <a:rPr lang="fi-FI" sz="1800" b="1" dirty="0" smtClean="0">
                <a:latin typeface="Courier New"/>
                <a:cs typeface="Courier New"/>
              </a:rPr>
              <a:t> </a:t>
            </a:r>
            <a:r>
              <a:rPr lang="fi-FI" sz="1800" b="1" dirty="0">
                <a:latin typeface="Courier New"/>
                <a:cs typeface="Courier New"/>
              </a:rPr>
              <a:t>&lt;- </a:t>
            </a:r>
            <a:r>
              <a:rPr lang="fi-FI" sz="1800" b="1" dirty="0" smtClean="0">
                <a:latin typeface="Courier New"/>
                <a:cs typeface="Courier New"/>
              </a:rPr>
              <a:t>2</a:t>
            </a:r>
            <a:endParaRPr lang="hu-HU" sz="18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hu-HU" sz="1800" b="1" dirty="0" smtClean="0">
                <a:latin typeface="Courier New"/>
                <a:cs typeface="Courier New"/>
              </a:rPr>
              <a:t>&gt; </a:t>
            </a:r>
            <a:r>
              <a:rPr lang="hu-HU" sz="1800" b="1" dirty="0">
                <a:latin typeface="Courier New"/>
                <a:cs typeface="Courier New"/>
              </a:rPr>
              <a:t>x &lt;- </a:t>
            </a:r>
            <a:r>
              <a:rPr lang="hu-HU" sz="1800" b="1" dirty="0" err="1" smtClean="0">
                <a:latin typeface="Courier New"/>
                <a:cs typeface="Courier New"/>
              </a:rPr>
              <a:t>rbinom</a:t>
            </a:r>
            <a:r>
              <a:rPr lang="hu-HU" sz="1800" b="1" dirty="0" smtClean="0">
                <a:latin typeface="Courier New"/>
                <a:cs typeface="Courier New"/>
              </a:rPr>
              <a:t>(</a:t>
            </a:r>
            <a:r>
              <a:rPr lang="hu-HU" sz="1800" b="1" dirty="0" err="1" smtClean="0">
                <a:latin typeface="Courier New"/>
                <a:cs typeface="Courier New"/>
              </a:rPr>
              <a:t>num_exp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 err="1" smtClean="0">
                <a:latin typeface="Courier New"/>
                <a:cs typeface="Courier New"/>
              </a:rPr>
              <a:t>num_trials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>
                <a:latin typeface="Courier New"/>
                <a:cs typeface="Courier New"/>
              </a:rPr>
              <a:t>.5)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length(x)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[1] 10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table(x)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x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0 1 2 </a:t>
            </a:r>
          </a:p>
          <a:p>
            <a:pPr marL="0" indent="0">
              <a:buNone/>
            </a:pPr>
            <a:r>
              <a:rPr lang="da-DK" sz="1800" b="1" dirty="0">
                <a:latin typeface="Courier New"/>
                <a:cs typeface="Courier New"/>
              </a:rPr>
              <a:t>1 6 3 </a:t>
            </a:r>
            <a:endParaRPr lang="sv-SE" sz="18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41971761"/>
              </p:ext>
            </p:extLst>
          </p:nvPr>
        </p:nvGraphicFramePr>
        <p:xfrm>
          <a:off x="4648200" y="1673225"/>
          <a:ext cx="4038600" cy="17526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x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Expected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Gill Sans"/>
                          <a:cs typeface="Gill Sans"/>
                        </a:rPr>
                        <a:t>Observed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0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60%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30%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94400" y="2320925"/>
            <a:ext cx="134620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Bin(2, 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1,000</a:t>
            </a:r>
            <a:r>
              <a:rPr lang="en-US" dirty="0" smtClean="0"/>
              <a:t> </a:t>
            </a:r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i-FI" sz="1800" b="1" dirty="0" smtClean="0">
                <a:latin typeface="Courier New"/>
                <a:cs typeface="Courier New"/>
              </a:rPr>
              <a:t>&gt; </a:t>
            </a:r>
            <a:r>
              <a:rPr lang="fi-FI" sz="1800" b="1" dirty="0" err="1">
                <a:latin typeface="Courier New"/>
                <a:cs typeface="Courier New"/>
              </a:rPr>
              <a:t>num_exp</a:t>
            </a:r>
            <a:r>
              <a:rPr lang="fi-FI" sz="1800" b="1" dirty="0">
                <a:latin typeface="Courier New"/>
                <a:cs typeface="Courier New"/>
              </a:rPr>
              <a:t> &lt;- </a:t>
            </a:r>
            <a:r>
              <a:rPr lang="fi-FI" sz="1800" b="1" dirty="0" smtClean="0">
                <a:latin typeface="Courier New"/>
                <a:cs typeface="Courier New"/>
              </a:rPr>
              <a:t>1000</a:t>
            </a:r>
            <a:endParaRPr lang="fi-FI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800" b="1" dirty="0">
                <a:latin typeface="Courier New"/>
                <a:cs typeface="Courier New"/>
              </a:rPr>
              <a:t>&gt; </a:t>
            </a:r>
            <a:r>
              <a:rPr lang="fi-FI" sz="1800" b="1" dirty="0" err="1">
                <a:latin typeface="Courier New"/>
                <a:cs typeface="Courier New"/>
              </a:rPr>
              <a:t>num_trials</a:t>
            </a:r>
            <a:r>
              <a:rPr lang="fi-FI" sz="1800" b="1" dirty="0">
                <a:latin typeface="Courier New"/>
                <a:cs typeface="Courier New"/>
              </a:rPr>
              <a:t> &lt;- </a:t>
            </a:r>
            <a:r>
              <a:rPr lang="fi-FI" sz="1800" b="1" dirty="0" smtClean="0">
                <a:latin typeface="Courier New"/>
                <a:cs typeface="Courier New"/>
              </a:rPr>
              <a:t>2</a:t>
            </a:r>
          </a:p>
          <a:p>
            <a:pPr marL="0" indent="0">
              <a:buNone/>
            </a:pPr>
            <a:r>
              <a:rPr lang="hu-HU" sz="1800" b="1" dirty="0">
                <a:latin typeface="Courier New"/>
                <a:cs typeface="Courier New"/>
              </a:rPr>
              <a:t>&gt; x &lt;- </a:t>
            </a:r>
            <a:r>
              <a:rPr lang="hu-HU" sz="1800" b="1" dirty="0" err="1" smtClean="0">
                <a:latin typeface="Courier New"/>
                <a:cs typeface="Courier New"/>
              </a:rPr>
              <a:t>rbinom</a:t>
            </a:r>
            <a:r>
              <a:rPr lang="hu-HU" sz="1800" b="1" dirty="0" smtClean="0">
                <a:latin typeface="Courier New"/>
                <a:cs typeface="Courier New"/>
              </a:rPr>
              <a:t>(</a:t>
            </a:r>
            <a:r>
              <a:rPr lang="hu-HU" sz="1800" b="1" dirty="0" err="1" smtClean="0">
                <a:latin typeface="Courier New"/>
                <a:cs typeface="Courier New"/>
              </a:rPr>
              <a:t>num_exp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 err="1" smtClean="0">
                <a:latin typeface="Courier New"/>
                <a:cs typeface="Courier New"/>
              </a:rPr>
              <a:t>num_trials</a:t>
            </a:r>
            <a:r>
              <a:rPr lang="hu-HU" sz="1800" b="1" dirty="0" smtClean="0">
                <a:latin typeface="Courier New"/>
                <a:cs typeface="Courier New"/>
              </a:rPr>
              <a:t>, </a:t>
            </a:r>
            <a:r>
              <a:rPr lang="hu-HU" sz="1800" b="1" dirty="0">
                <a:latin typeface="Courier New"/>
                <a:cs typeface="Courier New"/>
              </a:rPr>
              <a:t>.5</a:t>
            </a:r>
            <a:r>
              <a:rPr lang="hu-HU" sz="1800" b="1" dirty="0" smtClean="0">
                <a:latin typeface="Courier New"/>
                <a:cs typeface="Courier New"/>
              </a:rPr>
              <a:t>)</a:t>
            </a:r>
            <a:endParaRPr lang="hu-HU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 New"/>
                <a:cs typeface="Courier New"/>
              </a:rPr>
              <a:t>&gt; </a:t>
            </a:r>
            <a:r>
              <a:rPr lang="en-US" sz="1800" b="1" dirty="0">
                <a:latin typeface="Courier New"/>
                <a:cs typeface="Courier New"/>
              </a:rPr>
              <a:t>length(x)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[1] 1000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&gt; table(x)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x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0   1   2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234 512 254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7779840"/>
              </p:ext>
            </p:extLst>
          </p:nvPr>
        </p:nvGraphicFramePr>
        <p:xfrm>
          <a:off x="4648200" y="1673225"/>
          <a:ext cx="4038600" cy="17526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x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Expected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  <a:endParaRPr lang="en-US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Gill Sans"/>
                          <a:cs typeface="Gill Sans"/>
                        </a:rPr>
                        <a:t>Observed </a:t>
                      </a:r>
                      <a:r>
                        <a:rPr lang="en-US" i="1" dirty="0" smtClean="0">
                          <a:latin typeface="Times New Roman"/>
                          <a:cs typeface="Times New Roman"/>
                        </a:rPr>
                        <a:t>P(x)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0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23.4%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1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50%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51.2%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/>
                          <a:cs typeface="Gill Sans"/>
                        </a:rPr>
                        <a:t>25.4%</a:t>
                      </a:r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6CC"/>
                </a:solidFill>
              </a:rPr>
              <a:t>now</a:t>
            </a:r>
            <a:r>
              <a:rPr lang="en-US" dirty="0" smtClean="0"/>
              <a:t> count the number of heads </a:t>
            </a:r>
            <a:r>
              <a:rPr lang="en-US" i="1" dirty="0" smtClean="0">
                <a:latin typeface="Times New Roman"/>
                <a:cs typeface="Times New Roman"/>
              </a:rPr>
              <a:t>(k) </a:t>
            </a:r>
            <a:r>
              <a:rPr lang="en-US" dirty="0" smtClean="0"/>
              <a:t>in </a:t>
            </a:r>
            <a:r>
              <a:rPr lang="en-US" i="1" dirty="0" smtClean="0">
                <a:latin typeface="Times New Roman"/>
                <a:cs typeface="Times New Roman"/>
              </a:rPr>
              <a:t>n = 30</a:t>
            </a:r>
            <a:r>
              <a:rPr lang="en-US" dirty="0" smtClean="0"/>
              <a:t> independent coin flips…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98155"/>
            <a:ext cx="3511223" cy="11808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580" y="3512110"/>
            <a:ext cx="431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In R:</a:t>
            </a:r>
          </a:p>
          <a:p>
            <a:r>
              <a:rPr lang="sv-SE" sz="2000" b="1" dirty="0">
                <a:latin typeface="Courier New"/>
                <a:cs typeface="Courier New"/>
              </a:rPr>
              <a:t>x &lt;- </a:t>
            </a:r>
            <a:r>
              <a:rPr lang="sv-SE" sz="2000" b="1" dirty="0" err="1" smtClean="0">
                <a:latin typeface="Courier New"/>
                <a:cs typeface="Courier New"/>
              </a:rPr>
              <a:t>rbinom</a:t>
            </a:r>
            <a:r>
              <a:rPr lang="sv-SE" sz="2000" b="1" dirty="0" smtClean="0">
                <a:latin typeface="Courier New"/>
                <a:cs typeface="Courier New"/>
              </a:rPr>
              <a:t>(</a:t>
            </a:r>
            <a:r>
              <a:rPr lang="sv-SE" sz="2000" b="1" dirty="0" err="1" smtClean="0">
                <a:latin typeface="Courier New"/>
                <a:cs typeface="Courier New"/>
              </a:rPr>
              <a:t>num_exp</a:t>
            </a:r>
            <a:r>
              <a:rPr lang="sv-SE" sz="2000" b="1" dirty="0" smtClean="0">
                <a:latin typeface="Courier New"/>
                <a:cs typeface="Courier New"/>
              </a:rPr>
              <a:t>, </a:t>
            </a:r>
            <a:r>
              <a:rPr lang="sv-SE" sz="2000" b="1" dirty="0">
                <a:latin typeface="Courier New"/>
                <a:cs typeface="Courier New"/>
              </a:rPr>
              <a:t>2, .5)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1699" y="3512110"/>
            <a:ext cx="4637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In R:</a:t>
            </a:r>
          </a:p>
          <a:p>
            <a:r>
              <a:rPr lang="sv-SE" sz="2000" b="1" dirty="0" smtClean="0">
                <a:latin typeface="Courier New"/>
                <a:cs typeface="Courier New"/>
              </a:rPr>
              <a:t>k </a:t>
            </a:r>
            <a:r>
              <a:rPr lang="cs-CZ" sz="2000" b="1" dirty="0" smtClean="0">
                <a:latin typeface="Courier New"/>
                <a:cs typeface="Courier New"/>
              </a:rPr>
              <a:t>&lt;</a:t>
            </a:r>
            <a:r>
              <a:rPr lang="cs-CZ" sz="2000" b="1" dirty="0">
                <a:latin typeface="Courier New"/>
                <a:cs typeface="Courier New"/>
              </a:rPr>
              <a:t>-</a:t>
            </a:r>
            <a:r>
              <a:rPr lang="hr-HR" sz="2000" b="1" dirty="0">
                <a:latin typeface="Courier New"/>
                <a:cs typeface="Courier New"/>
              </a:rPr>
              <a:t> </a:t>
            </a:r>
            <a:r>
              <a:rPr lang="hr-HR" sz="2000" b="1" dirty="0" err="1" smtClean="0">
                <a:latin typeface="Courier New"/>
                <a:cs typeface="Courier New"/>
              </a:rPr>
              <a:t>rbinom</a:t>
            </a:r>
            <a:r>
              <a:rPr lang="hr-HR" sz="2000" b="1" dirty="0" smtClean="0">
                <a:latin typeface="Courier New"/>
                <a:cs typeface="Courier New"/>
              </a:rPr>
              <a:t>(</a:t>
            </a:r>
            <a:r>
              <a:rPr lang="sv-SE" sz="2000" b="1" dirty="0" err="1" smtClean="0">
                <a:latin typeface="Courier New"/>
                <a:cs typeface="Courier New"/>
              </a:rPr>
              <a:t>num_exp</a:t>
            </a:r>
            <a:r>
              <a:rPr lang="hr-HR" sz="2000" b="1" dirty="0" smtClean="0">
                <a:latin typeface="Courier New"/>
                <a:cs typeface="Courier New"/>
              </a:rPr>
              <a:t>, </a:t>
            </a:r>
            <a:r>
              <a:rPr lang="hr-HR" sz="2000" b="1" dirty="0" smtClean="0">
                <a:latin typeface="Courier New"/>
                <a:cs typeface="Courier New"/>
              </a:rPr>
              <a:t>30,</a:t>
            </a:r>
            <a:r>
              <a:rPr lang="en-US" sz="2000" b="1" dirty="0" smtClean="0">
                <a:latin typeface="Courier New"/>
                <a:cs typeface="Courier New"/>
              </a:rPr>
              <a:t> </a:t>
            </a:r>
            <a:r>
              <a:rPr lang="hr-HR" sz="2000" b="1" dirty="0" smtClean="0">
                <a:latin typeface="Courier New"/>
                <a:cs typeface="Courier New"/>
              </a:rPr>
              <a:t>.5</a:t>
            </a:r>
            <a:r>
              <a:rPr lang="hr-HR" sz="2000" b="1" dirty="0">
                <a:latin typeface="Courier New"/>
                <a:cs typeface="Courier New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00" y="2368055"/>
            <a:ext cx="4275438" cy="228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97400" y="1638300"/>
            <a:ext cx="0" cy="5219700"/>
          </a:xfrm>
          <a:prstGeom prst="line">
            <a:avLst/>
          </a:prstGeom>
          <a:ln w="50800">
            <a:solidFill>
              <a:srgbClr val="FF6FC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7518400" y="4362673"/>
            <a:ext cx="1468738" cy="692839"/>
          </a:xfrm>
          <a:prstGeom prst="wedgeRectCallout">
            <a:avLst>
              <a:gd name="adj1" fmla="val 56462"/>
              <a:gd name="adj2" fmla="val 1123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What is the range of </a:t>
            </a:r>
            <a:r>
              <a:rPr lang="en-US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?</a:t>
            </a:r>
            <a:endParaRPr lang="en-US" dirty="0" smtClean="0">
              <a:solidFill>
                <a:srgbClr val="FF66CC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05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573784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Binomial </a:t>
            </a:r>
            <a:r>
              <a:rPr lang="en-US" dirty="0" err="1" smtClean="0"/>
              <a:t>pmf</a:t>
            </a:r>
            <a:r>
              <a:rPr lang="en-US" dirty="0" smtClean="0"/>
              <a:t>: </a:t>
            </a:r>
            <a:r>
              <a:rPr lang="en-US" i="1" dirty="0" err="1" smtClean="0">
                <a:latin typeface="Times New Roman"/>
                <a:cs typeface="Times New Roman"/>
              </a:rPr>
              <a:t>f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i="1" dirty="0" smtClean="0">
                <a:latin typeface="Times New Roman"/>
                <a:cs typeface="Times New Roman"/>
              </a:rPr>
              <a:t>(k; n, p) </a:t>
            </a:r>
            <a:r>
              <a:rPr lang="en-US" dirty="0" smtClean="0"/>
              <a:t>(equivalent notation)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12112" b="-1121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94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many ways are there to get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heads? </a:t>
            </a:r>
            <a:r>
              <a:rPr lang="en-US" dirty="0" smtClean="0">
                <a:solidFill>
                  <a:srgbClr val="FF66CC"/>
                </a:solidFill>
              </a:rPr>
              <a:t>(combination)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likely is any particular combination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</a:t>
            </a:r>
            <a:r>
              <a:rPr lang="en-US" dirty="0" smtClean="0"/>
              <a:t>heads and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-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</a:t>
            </a:r>
            <a:r>
              <a:rPr lang="en-US" dirty="0" smtClean="0"/>
              <a:t>tails? </a:t>
            </a:r>
            <a:r>
              <a:rPr lang="en-US" dirty="0" smtClean="0">
                <a:solidFill>
                  <a:srgbClr val="FF66CC"/>
                </a:solidFill>
              </a:rPr>
              <a:t>(multiplicative rule)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solidFill>
                <a:srgbClr val="FF66CC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66CC"/>
              </a:solidFill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66CC"/>
                </a:solidFill>
              </a:rPr>
              <a:t>When </a:t>
            </a:r>
            <a:r>
              <a:rPr lang="en-US" dirty="0">
                <a:solidFill>
                  <a:srgbClr val="FF66CC"/>
                </a:solidFill>
              </a:rPr>
              <a:t>we use the Binomial distribution we </a:t>
            </a:r>
            <a:r>
              <a:rPr lang="en-US" dirty="0" smtClean="0">
                <a:solidFill>
                  <a:srgbClr val="FF66CC"/>
                </a:solidFill>
              </a:rPr>
              <a:t>know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i="1" dirty="0" smtClean="0">
                <a:solidFill>
                  <a:srgbClr val="FF66CC"/>
                </a:solidFill>
              </a:rPr>
              <a:t>p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dirty="0" smtClean="0">
                <a:solidFill>
                  <a:srgbClr val="FF66CC"/>
                </a:solidFill>
              </a:rPr>
              <a:t>and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i="1" dirty="0" smtClean="0">
                <a:solidFill>
                  <a:srgbClr val="FF66CC"/>
                </a:solidFill>
              </a:rPr>
              <a:t>n</a:t>
            </a:r>
            <a:r>
              <a:rPr lang="en-US" dirty="0">
                <a:solidFill>
                  <a:srgbClr val="FF66CC"/>
                </a:solidFill>
              </a:rPr>
              <a:t> </a:t>
            </a:r>
            <a:r>
              <a:rPr lang="en-US" dirty="0" smtClean="0">
                <a:solidFill>
                  <a:srgbClr val="FF66CC"/>
                </a:solidFill>
              </a:rPr>
              <a:t>and </a:t>
            </a:r>
            <a:r>
              <a:rPr lang="en-US" dirty="0">
                <a:solidFill>
                  <a:srgbClr val="FF66CC"/>
                </a:solidFill>
              </a:rPr>
              <a:t>the distribution describes the probabilities for all </a:t>
            </a:r>
            <a:r>
              <a:rPr lang="en-US" dirty="0" smtClean="0">
                <a:solidFill>
                  <a:srgbClr val="FF66CC"/>
                </a:solidFill>
              </a:rPr>
              <a:t>the </a:t>
            </a:r>
            <a:r>
              <a:rPr lang="en-US" i="1" dirty="0" err="1" smtClean="0">
                <a:solidFill>
                  <a:srgbClr val="FF66CC"/>
                </a:solidFill>
              </a:rPr>
              <a:t>k</a:t>
            </a:r>
            <a:r>
              <a:rPr lang="en-US" dirty="0" err="1" smtClean="0">
                <a:solidFill>
                  <a:srgbClr val="FF66CC"/>
                </a:solidFill>
              </a:rPr>
              <a:t>s</a:t>
            </a:r>
            <a:r>
              <a:rPr lang="en-US" dirty="0" smtClean="0">
                <a:solidFill>
                  <a:srgbClr val="FF66CC"/>
                </a:solidFill>
              </a:rPr>
              <a:t> </a:t>
            </a:r>
            <a:r>
              <a:rPr lang="en-US" dirty="0">
                <a:solidFill>
                  <a:srgbClr val="FF66CC"/>
                </a:solidFill>
              </a:rPr>
              <a:t>we could have.</a:t>
            </a:r>
            <a:endParaRPr lang="en-US" dirty="0" smtClean="0">
              <a:solidFill>
                <a:srgbClr val="FF66CC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381000"/>
            <a:ext cx="6045200" cy="1104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4109524"/>
            <a:ext cx="25400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2013736"/>
            <a:ext cx="762000" cy="1104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80726" y="1997468"/>
            <a:ext cx="82296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14370" y="3823774"/>
            <a:ext cx="2715260" cy="1104900"/>
          </a:xfrm>
          <a:prstGeom prst="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6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~ Bin</a:t>
            </a:r>
            <a:r>
              <a:rPr lang="en-US" i="1" dirty="0" smtClean="0">
                <a:latin typeface="Times New Roman"/>
                <a:cs typeface="Times New Roman"/>
              </a:rPr>
              <a:t>(30, </a:t>
            </a:r>
            <a:r>
              <a:rPr lang="en-US" i="1" dirty="0">
                <a:latin typeface="Times New Roman"/>
                <a:cs typeface="Times New Roman"/>
              </a:rPr>
              <a:t>.5)</a:t>
            </a:r>
            <a:r>
              <a:rPr lang="en-US" dirty="0"/>
              <a:t>: </a:t>
            </a:r>
            <a:r>
              <a:rPr lang="en-US" dirty="0" smtClean="0">
                <a:solidFill>
                  <a:srgbClr val="FF66CC"/>
                </a:solidFill>
              </a:rPr>
              <a:t>1 </a:t>
            </a:r>
            <a:r>
              <a:rPr lang="en-US" dirty="0" smtClean="0"/>
              <a:t>experiment, </a:t>
            </a:r>
            <a:r>
              <a:rPr lang="en-US" dirty="0" smtClean="0">
                <a:solidFill>
                  <a:srgbClr val="FF66CC"/>
                </a:solidFill>
              </a:rPr>
              <a:t>30 </a:t>
            </a:r>
            <a:r>
              <a:rPr lang="en-US" dirty="0" smtClean="0"/>
              <a:t>flips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distribution that describes the number of heads (k) after n tosses of a fair coin. Given that we have </a:t>
            </a:r>
            <a:r>
              <a:rPr lang="en-US" i="1" dirty="0"/>
              <a:t>n</a:t>
            </a:r>
            <a:r>
              <a:rPr lang="en-US" dirty="0"/>
              <a:t> = 30 trials, and we want </a:t>
            </a:r>
            <a:r>
              <a:rPr lang="en-US" i="1" dirty="0"/>
              <a:t>k</a:t>
            </a:r>
            <a:r>
              <a:rPr lang="en-US" dirty="0"/>
              <a:t> heads, and the probability of getting a head is </a:t>
            </a:r>
            <a:r>
              <a:rPr lang="en-US" i="1" dirty="0"/>
              <a:t>p</a:t>
            </a:r>
            <a:r>
              <a:rPr lang="en-US" dirty="0"/>
              <a:t> = .5, the probability of each </a:t>
            </a:r>
            <a:r>
              <a:rPr lang="en-US" i="1" dirty="0"/>
              <a:t>k</a:t>
            </a:r>
            <a:r>
              <a:rPr lang="en-US" dirty="0"/>
              <a:t> is: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213100"/>
            <a:ext cx="6616700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6159500" y="4145433"/>
            <a:ext cx="2882900" cy="651932"/>
          </a:xfrm>
          <a:prstGeom prst="wedgeRectCallout">
            <a:avLst>
              <a:gd name="adj1" fmla="val 52462"/>
              <a:gd name="adj2" fmla="val 13623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Now we can ask about the probability for any </a:t>
            </a:r>
            <a:r>
              <a:rPr lang="en-US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k</a:t>
            </a:r>
            <a:r>
              <a:rPr lang="en-US" dirty="0">
                <a:solidFill>
                  <a:schemeClr val="tx1"/>
                </a:solidFill>
                <a:latin typeface="Gill Sans"/>
                <a:cs typeface="Gill Sans"/>
              </a:rPr>
              <a:t>!</a:t>
            </a:r>
            <a:endParaRPr lang="en-US" dirty="0" smtClean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34670"/>
            <a:ext cx="690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smtClean="0">
                <a:latin typeface="Courier New"/>
                <a:cs typeface="Courier New"/>
              </a:rPr>
              <a:t>&gt; k </a:t>
            </a:r>
            <a:r>
              <a:rPr lang="cs-CZ" b="1" dirty="0">
                <a:latin typeface="Courier New"/>
                <a:cs typeface="Courier New"/>
              </a:rPr>
              <a:t>&lt;</a:t>
            </a:r>
            <a:r>
              <a:rPr lang="cs-CZ" b="1" dirty="0" smtClean="0">
                <a:latin typeface="Courier New"/>
                <a:cs typeface="Courier New"/>
              </a:rPr>
              <a:t>-</a:t>
            </a:r>
            <a:r>
              <a:rPr lang="hr-HR" b="1" dirty="0" smtClean="0">
                <a:latin typeface="Courier New"/>
                <a:cs typeface="Courier New"/>
              </a:rPr>
              <a:t> </a:t>
            </a:r>
            <a:r>
              <a:rPr lang="hr-HR" b="1" dirty="0">
                <a:latin typeface="Courier New"/>
                <a:cs typeface="Courier New"/>
              </a:rPr>
              <a:t>rbinom(1, 30, .5</a:t>
            </a:r>
            <a:r>
              <a:rPr lang="hr-HR" b="1" dirty="0" smtClean="0">
                <a:latin typeface="Courier New"/>
                <a:cs typeface="Courier New"/>
              </a:rPr>
              <a:t>)</a:t>
            </a:r>
          </a:p>
          <a:p>
            <a:r>
              <a:rPr lang="cs-CZ" b="1" dirty="0" smtClean="0">
                <a:latin typeface="Courier New"/>
                <a:cs typeface="Courier New"/>
              </a:rPr>
              <a:t>&gt; </a:t>
            </a:r>
            <a:r>
              <a:rPr lang="cs-CZ" b="1" dirty="0">
                <a:latin typeface="Courier New"/>
                <a:cs typeface="Courier New"/>
              </a:rPr>
              <a:t>k</a:t>
            </a:r>
            <a:r>
              <a:rPr lang="cs-CZ" b="1" dirty="0" smtClean="0">
                <a:latin typeface="Courier New"/>
                <a:cs typeface="Courier New"/>
              </a:rPr>
              <a:t> # in my 1 experiment, I </a:t>
            </a:r>
            <a:r>
              <a:rPr lang="cs-CZ" b="1" dirty="0" err="1" smtClean="0">
                <a:latin typeface="Courier New"/>
                <a:cs typeface="Courier New"/>
              </a:rPr>
              <a:t>got</a:t>
            </a:r>
            <a:r>
              <a:rPr lang="cs-CZ" b="1" dirty="0" smtClean="0">
                <a:latin typeface="Courier New"/>
                <a:cs typeface="Courier New"/>
              </a:rPr>
              <a:t> 17 </a:t>
            </a:r>
            <a:r>
              <a:rPr lang="cs-CZ" b="1" dirty="0" err="1" smtClean="0">
                <a:latin typeface="Courier New"/>
                <a:cs typeface="Courier New"/>
              </a:rPr>
              <a:t>heads</a:t>
            </a:r>
            <a:r>
              <a:rPr lang="cs-CZ" b="1" dirty="0" smtClean="0">
                <a:latin typeface="Courier New"/>
                <a:cs typeface="Courier New"/>
              </a:rPr>
              <a:t> </a:t>
            </a:r>
            <a:endParaRPr lang="cs-CZ" b="1" dirty="0">
              <a:latin typeface="Courier New"/>
              <a:cs typeface="Courier New"/>
            </a:endParaRPr>
          </a:p>
          <a:p>
            <a:r>
              <a:rPr lang="cs-CZ" b="1" dirty="0">
                <a:latin typeface="Courier New"/>
                <a:cs typeface="Courier New"/>
              </a:rPr>
              <a:t>[1] 17</a:t>
            </a:r>
            <a:endParaRPr lang="en-US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9332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R…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74962"/>
              </p:ext>
            </p:extLst>
          </p:nvPr>
        </p:nvGraphicFramePr>
        <p:xfrm>
          <a:off x="457200" y="1600200"/>
          <a:ext cx="822959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1429"/>
                <a:gridCol w="3099085"/>
                <a:gridCol w="30990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R function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Discrete RV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cap="all" dirty="0" smtClean="0">
                          <a:latin typeface="Lato" charset="0"/>
                          <a:ea typeface="Lato" charset="0"/>
                          <a:cs typeface="Lato" charset="0"/>
                        </a:rPr>
                        <a:t>Continuous RV</a:t>
                      </a:r>
                      <a:endParaRPr lang="en-US" b="1" cap="all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Generates random deviates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Probability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pmf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Probability density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pdf</a:t>
                      </a:r>
                      <a:r>
                        <a:rPr lang="en-US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p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Cumulative probability (</a:t>
                      </a:r>
                      <a:r>
                        <a:rPr lang="en-US" dirty="0" err="1" smtClean="0">
                          <a:latin typeface="Lato" charset="0"/>
                          <a:ea typeface="Lato" charset="0"/>
                          <a:cs typeface="Lato" charset="0"/>
                        </a:rPr>
                        <a:t>cdf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q</a:t>
                      </a:r>
                      <a:endParaRPr lang="en-US" b="1" i="0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Inverse cumulative probability (quantiles)</a:t>
                      </a:r>
                      <a:endParaRPr lang="en-US" dirty="0"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6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can ask the </a:t>
            </a:r>
            <a:r>
              <a:rPr lang="en-US" dirty="0" err="1" smtClean="0"/>
              <a:t>pmf</a:t>
            </a:r>
            <a:endParaRPr lang="en-US" dirty="0">
              <a:solidFill>
                <a:srgbClr val="FF6FC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"What is the probability of getting exactly </a:t>
            </a:r>
            <a:r>
              <a:rPr lang="en-US" sz="2200" dirty="0" smtClean="0"/>
              <a:t>17 </a:t>
            </a:r>
            <a:r>
              <a:rPr lang="en-US" sz="2200" dirty="0"/>
              <a:t>heads</a:t>
            </a:r>
            <a:r>
              <a:rPr lang="en-US" sz="2200" dirty="0" smtClean="0"/>
              <a:t>?”</a:t>
            </a:r>
            <a:r>
              <a:rPr lang="en-US" sz="2200" dirty="0" smtClean="0">
                <a:solidFill>
                  <a:srgbClr val="FF66CC"/>
                </a:solidFill>
              </a:rPr>
              <a:t> 0.112</a:t>
            </a:r>
          </a:p>
          <a:p>
            <a:pPr marL="0" indent="0" algn="r">
              <a:buNone/>
            </a:pP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18 to 24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0.181</a:t>
            </a:r>
          </a:p>
          <a:p>
            <a:pPr marL="0" indent="0" algn="r">
              <a:buNone/>
            </a:pP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that the number of heads ends in </a:t>
            </a:r>
            <a:r>
              <a:rPr lang="en-US" sz="2200" dirty="0" smtClean="0"/>
              <a:t>7?” </a:t>
            </a:r>
            <a:r>
              <a:rPr lang="en-US" sz="2200" dirty="0" smtClean="0">
                <a:solidFill>
                  <a:srgbClr val="FF66CC"/>
                </a:solidFill>
              </a:rPr>
              <a:t>0.113</a:t>
            </a:r>
          </a:p>
          <a:p>
            <a:pPr marL="0" indent="0" algn="r">
              <a:buNone/>
            </a:pPr>
            <a:endParaRPr lang="hr-HR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1.5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Huh?</a:t>
            </a:r>
          </a:p>
          <a:p>
            <a:pPr marL="0" indent="0" algn="r">
              <a:buNone/>
            </a:pPr>
            <a:endParaRPr lang="nl-NL" sz="16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4686300"/>
            <a:ext cx="2184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3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we can ask the </a:t>
            </a:r>
            <a:r>
              <a:rPr lang="en-US" dirty="0" err="1" smtClean="0"/>
              <a:t>pmf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6FCF"/>
                </a:solidFill>
              </a:rPr>
              <a:t>in R</a:t>
            </a:r>
            <a:endParaRPr lang="en-US" dirty="0">
              <a:solidFill>
                <a:srgbClr val="FF6FC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"What is the probability of getting exactly </a:t>
            </a:r>
            <a:r>
              <a:rPr lang="en-US" sz="2200" dirty="0" smtClean="0"/>
              <a:t>17 </a:t>
            </a:r>
            <a:r>
              <a:rPr lang="en-US" sz="2200" dirty="0"/>
              <a:t>heads</a:t>
            </a:r>
            <a:r>
              <a:rPr lang="en-US" sz="2200" dirty="0" smtClean="0"/>
              <a:t>?”</a:t>
            </a:r>
            <a:r>
              <a:rPr lang="en-US" sz="2200" dirty="0" smtClean="0">
                <a:solidFill>
                  <a:srgbClr val="FF66CC"/>
                </a:solidFill>
              </a:rPr>
              <a:t> 0.112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dbinom(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17, </a:t>
            </a: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30, .5)</a:t>
            </a: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of getting 18 to 24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0.181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sum(dbinom(18:24, 30, .5))</a:t>
            </a:r>
            <a:endParaRPr lang="en-US" sz="1600" b="1" dirty="0" smtClean="0">
              <a:solidFill>
                <a:srgbClr val="FF66CC"/>
              </a:solidFill>
              <a:latin typeface="Courier New"/>
              <a:cs typeface="Courier New"/>
            </a:endParaRPr>
          </a:p>
          <a:p>
            <a:r>
              <a:rPr lang="en-US" sz="2200" dirty="0"/>
              <a:t>"What is the probability that the number of heads ends in </a:t>
            </a:r>
            <a:r>
              <a:rPr lang="en-US" sz="2200" dirty="0" smtClean="0"/>
              <a:t>7?” </a:t>
            </a:r>
            <a:r>
              <a:rPr lang="en-US" sz="2200" dirty="0" smtClean="0">
                <a:solidFill>
                  <a:srgbClr val="FF66CC"/>
                </a:solidFill>
              </a:rPr>
              <a:t>0.113</a:t>
            </a:r>
          </a:p>
          <a:p>
            <a:pPr marL="0" indent="0" algn="r">
              <a:buNone/>
            </a:pP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sum(dbinom(c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(7, 17, 27)</a:t>
            </a:r>
            <a:r>
              <a:rPr lang="hr-HR" sz="1600" b="1" dirty="0">
                <a:solidFill>
                  <a:srgbClr val="FF66CC"/>
                </a:solidFill>
                <a:latin typeface="Courier New"/>
                <a:cs typeface="Courier New"/>
              </a:rPr>
              <a:t>, 30, .5)</a:t>
            </a:r>
            <a:r>
              <a:rPr lang="hr-HR" sz="1600" b="1" dirty="0" smtClean="0">
                <a:solidFill>
                  <a:srgbClr val="FF66CC"/>
                </a:solidFill>
                <a:latin typeface="Courier New"/>
                <a:cs typeface="Courier New"/>
              </a:rPr>
              <a:t>)</a:t>
            </a:r>
          </a:p>
          <a:p>
            <a:r>
              <a:rPr lang="en-US" sz="2200" dirty="0" smtClean="0"/>
              <a:t>"</a:t>
            </a:r>
            <a:r>
              <a:rPr lang="en-US" sz="2200" dirty="0"/>
              <a:t>What is the probability of getting 1.5 heads</a:t>
            </a:r>
            <a:r>
              <a:rPr lang="en-US" sz="2200" dirty="0" smtClean="0"/>
              <a:t>?” </a:t>
            </a:r>
            <a:r>
              <a:rPr lang="en-US" sz="2200" dirty="0" smtClean="0">
                <a:solidFill>
                  <a:srgbClr val="FF66CC"/>
                </a:solidFill>
              </a:rPr>
              <a:t>Huh?</a:t>
            </a:r>
          </a:p>
          <a:p>
            <a:pPr marL="0" indent="0" algn="r">
              <a:buNone/>
            </a:pP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Warning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message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:</a:t>
            </a:r>
          </a:p>
          <a:p>
            <a:pPr marL="0" indent="0" algn="r">
              <a:buNone/>
            </a:pP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In </a:t>
            </a:r>
            <a:r>
              <a:rPr lang="nl-NL" sz="1600" b="1" dirty="0" err="1">
                <a:solidFill>
                  <a:srgbClr val="FF0000"/>
                </a:solidFill>
                <a:latin typeface="Courier New"/>
                <a:cs typeface="Courier New"/>
              </a:rPr>
              <a:t>dbinom</a:t>
            </a:r>
            <a:r>
              <a:rPr lang="nl-NL" sz="1600" b="1" dirty="0">
                <a:solidFill>
                  <a:srgbClr val="FF0000"/>
                </a:solidFill>
                <a:latin typeface="Courier New"/>
                <a:cs typeface="Courier New"/>
              </a:rPr>
              <a:t>(1.5, 30, 0.5) : non-integer x = 1.500000</a:t>
            </a:r>
            <a:endParaRPr lang="en-US" sz="1600" b="1" dirty="0">
              <a:solidFill>
                <a:srgbClr val="FF0000"/>
              </a:solidFill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7" y="4763212"/>
            <a:ext cx="1821665" cy="182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70770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(𝛚) 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x)</a:t>
            </a:r>
          </a:p>
          <a:p>
            <a:pPr algn="ctr"/>
            <a:endParaRPr lang="en-US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7040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nom_pmf-1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37" b="-7037"/>
          <a:stretch/>
        </p:blipFill>
        <p:spPr>
          <a:xfrm>
            <a:off x="457200" y="609600"/>
            <a:ext cx="8229600" cy="5867400"/>
          </a:xfrm>
        </p:spPr>
      </p:pic>
      <p:sp>
        <p:nvSpPr>
          <p:cNvPr id="7" name="Rectangle 6"/>
          <p:cNvSpPr/>
          <p:nvPr/>
        </p:nvSpPr>
        <p:spPr>
          <a:xfrm>
            <a:off x="1135380" y="1701800"/>
            <a:ext cx="7221220" cy="379730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Before we peek: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will be the center of this distribution?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will be the shape: mode(s), </a:t>
            </a:r>
            <a:r>
              <a:rPr lang="en-US" dirty="0" err="1" smtClean="0">
                <a:latin typeface="Gill Sans"/>
                <a:cs typeface="Gill Sans"/>
              </a:rPr>
              <a:t>skewness</a:t>
            </a:r>
            <a:r>
              <a:rPr lang="en-US" dirty="0" smtClean="0">
                <a:latin typeface="Gill Sans"/>
                <a:cs typeface="Gill Sans"/>
              </a:rPr>
              <a:t>?</a:t>
            </a: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621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inom_pmf-1.png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37" b="-7037"/>
          <a:stretch/>
        </p:blipFill>
        <p:spPr>
          <a:xfrm>
            <a:off x="457200" y="609600"/>
            <a:ext cx="8229600" cy="5867400"/>
          </a:xfrm>
        </p:spPr>
      </p:pic>
      <p:sp>
        <p:nvSpPr>
          <p:cNvPr id="5" name="Donut 4"/>
          <p:cNvSpPr/>
          <p:nvPr/>
        </p:nvSpPr>
        <p:spPr>
          <a:xfrm>
            <a:off x="304800" y="2578100"/>
            <a:ext cx="571500" cy="17399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Donut 5"/>
          <p:cNvSpPr/>
          <p:nvPr/>
        </p:nvSpPr>
        <p:spPr>
          <a:xfrm rot="5400000">
            <a:off x="4495800" y="4914900"/>
            <a:ext cx="571500" cy="17399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1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For </a:t>
            </a:r>
            <a:r>
              <a:rPr lang="en-US" sz="2800" dirty="0" smtClean="0">
                <a:solidFill>
                  <a:srgbClr val="FF66FF"/>
                </a:solidFill>
                <a:latin typeface="Lobster Two"/>
                <a:cs typeface="Lobster Two"/>
              </a:rPr>
              <a:t>all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, </a:t>
            </a:r>
            <a:r>
              <a:rPr lang="en-US" sz="2800" i="1" dirty="0" smtClean="0">
                <a:solidFill>
                  <a:schemeClr val="tx1"/>
                </a:solidFill>
                <a:latin typeface="Times New Roman"/>
                <a:cs typeface="Times New Roman"/>
              </a:rPr>
              <a:t>F(x) </a:t>
            </a:r>
            <a:r>
              <a:rPr lang="en-US" sz="2800" dirty="0" smtClean="0">
                <a:solidFill>
                  <a:schemeClr val="tx1"/>
                </a:solidFill>
                <a:latin typeface="Lobster Two"/>
                <a:cs typeface="Lobster Two"/>
              </a:rPr>
              <a:t>is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C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umulative </a:t>
            </a:r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D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istribution </a:t>
            </a:r>
            <a:r>
              <a:rPr lang="en-US" sz="3200" dirty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F</a:t>
            </a:r>
            <a:r>
              <a:rPr lang="en-US" sz="3200" dirty="0" smtClean="0">
                <a:solidFill>
                  <a:schemeClr val="tx1"/>
                </a:solidFill>
                <a:latin typeface="Noto Serif" charset="0"/>
                <a:ea typeface="Noto Serif" charset="0"/>
                <a:cs typeface="Noto Serif" charset="0"/>
              </a:rPr>
              <a:t>unction</a:t>
            </a:r>
            <a:endParaRPr lang="en-US" sz="32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39" y="588213"/>
            <a:ext cx="7388041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Discrete </a:t>
            </a:r>
            <a:r>
              <a:rPr lang="en-US" dirty="0" err="1" smtClean="0"/>
              <a:t>rv</a:t>
            </a:r>
            <a:r>
              <a:rPr lang="en-US" dirty="0" smtClean="0"/>
              <a:t>: cumulative distribution function</a:t>
            </a:r>
            <a:endParaRPr lang="en-US" dirty="0"/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5676" b="-35676"/>
          <a:stretch/>
        </p:blipFill>
        <p:spPr/>
      </p:pic>
      <p:sp>
        <p:nvSpPr>
          <p:cNvPr id="3" name="TextBox 2"/>
          <p:cNvSpPr txBox="1"/>
          <p:nvPr/>
        </p:nvSpPr>
        <p:spPr>
          <a:xfrm>
            <a:off x="4114800" y="6211669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latin typeface="Lato" charset="0"/>
                <a:ea typeface="Lato" charset="0"/>
                <a:cs typeface="Lato" charset="0"/>
              </a:rPr>
              <a:t>(since x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is used as a variable in the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summation,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we use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“t” just as some </a:t>
            </a:r>
            <a:r>
              <a:rPr lang="en-US" i="1" dirty="0">
                <a:latin typeface="Lato" charset="0"/>
                <a:ea typeface="Lato" charset="0"/>
                <a:cs typeface="Lato" charset="0"/>
              </a:rPr>
              <a:t>other </a:t>
            </a:r>
            <a:r>
              <a:rPr lang="en-US" i="1" dirty="0" smtClean="0">
                <a:latin typeface="Lato" charset="0"/>
                <a:ea typeface="Lato" charset="0"/>
                <a:cs typeface="Lato" charset="0"/>
              </a:rPr>
              <a:t>variable) </a:t>
            </a:r>
            <a:endParaRPr lang="en-US" i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Cumulative distribution function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388227"/>
            <a:ext cx="7734300" cy="469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642306"/>
            <a:ext cx="4368800" cy="469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2530647"/>
            <a:ext cx="4737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/>
          <a:srcRect t="-86752" b="-86752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0" y="833141"/>
            <a:ext cx="4368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0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832857"/>
            <a:ext cx="4737100" cy="4699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rcRect t="-94000" b="-94000"/>
          <a:stretch>
            <a:fillRect/>
          </a:stretch>
        </p:blipFill>
        <p:spPr>
          <a:xfrm>
            <a:off x="457200" y="1681163"/>
            <a:ext cx="8229600" cy="4876800"/>
          </a:xfrm>
        </p:spPr>
      </p:pic>
    </p:spTree>
    <p:extLst>
      <p:ext uri="{BB962C8B-B14F-4D97-AF65-F5344CB8AC3E}">
        <p14:creationId xmlns:p14="http://schemas.microsoft.com/office/powerpoint/2010/main" val="379803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70427"/>
            <a:ext cx="77343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476500"/>
            <a:ext cx="2794000" cy="269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0" y="2476500"/>
            <a:ext cx="2794000" cy="269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2476500"/>
            <a:ext cx="2794000" cy="2692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95819" y="30219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31119" y="3021931"/>
            <a:ext cx="14091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FF66CC"/>
                </a:solidFill>
                <a:latin typeface="Zapf Dingbats"/>
                <a:ea typeface="Zapf Dingbats"/>
                <a:cs typeface="Zapf Dingbats"/>
              </a:rPr>
              <a:t>✗</a:t>
            </a:r>
            <a:endParaRPr lang="en-US" sz="8000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</a:t>
            </a:r>
            <a:r>
              <a:rPr lang="en-US" i="1" dirty="0" smtClean="0">
                <a:latin typeface="Times New Roman"/>
                <a:cs typeface="Times New Roman"/>
              </a:rPr>
              <a:t> X</a:t>
            </a:r>
            <a:r>
              <a:rPr lang="en-US" dirty="0" smtClean="0"/>
              <a:t> count </a:t>
            </a:r>
            <a:r>
              <a:rPr lang="en-US" dirty="0"/>
              <a:t>the number of heads </a:t>
            </a:r>
            <a:r>
              <a:rPr lang="en-US" i="1" dirty="0">
                <a:latin typeface="Times New Roman"/>
                <a:cs typeface="Times New Roman"/>
              </a:rPr>
              <a:t>(k) </a:t>
            </a:r>
            <a:r>
              <a:rPr lang="en-US" dirty="0"/>
              <a:t>in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/>
              <a:t> independent coin </a:t>
            </a:r>
            <a:r>
              <a:rPr lang="en-US" dirty="0" smtClean="0"/>
              <a:t>flips (again)…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04155" b="-50415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4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sp>
        <p:nvSpPr>
          <p:cNvPr id="9" name="Donut 8"/>
          <p:cNvSpPr/>
          <p:nvPr/>
        </p:nvSpPr>
        <p:spPr>
          <a:xfrm>
            <a:off x="304800" y="2286000"/>
            <a:ext cx="571500" cy="2260600"/>
          </a:xfrm>
          <a:prstGeom prst="donut">
            <a:avLst>
              <a:gd name="adj" fmla="val 11111"/>
            </a:avLst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15720" y="3462020"/>
            <a:ext cx="34086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2500" y="3462020"/>
            <a:ext cx="0" cy="15671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94250" y="4685268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median (Q2) = 15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76300" y="1701800"/>
            <a:ext cx="7480300" cy="3492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Before we peek: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What is the range on the y-axis?</a:t>
            </a:r>
          </a:p>
          <a:p>
            <a:endParaRPr lang="en-US" dirty="0">
              <a:latin typeface="Gill Sans"/>
              <a:cs typeface="Gill Sans"/>
            </a:endParaRPr>
          </a:p>
          <a:p>
            <a:r>
              <a:rPr lang="en-US" dirty="0" smtClean="0">
                <a:latin typeface="Gill Sans"/>
                <a:cs typeface="Gill Sans"/>
              </a:rPr>
              <a:t>Will it be smooth? Mound-shaped?</a:t>
            </a:r>
          </a:p>
        </p:txBody>
      </p:sp>
    </p:spTree>
    <p:extLst>
      <p:ext uri="{BB962C8B-B14F-4D97-AF65-F5344CB8AC3E}">
        <p14:creationId xmlns:p14="http://schemas.microsoft.com/office/powerpoint/2010/main" val="335583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Lobster Two"/>
                <a:cs typeface="Lobster Two"/>
              </a:rPr>
              <a:t>Random Variable</a:t>
            </a:r>
            <a:endParaRPr lang="en-US" sz="60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963" y="1993900"/>
            <a:ext cx="6261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Lato" charset="0"/>
                <a:ea typeface="Lato" charset="0"/>
                <a:cs typeface="Lato" charset="0"/>
              </a:rPr>
              <a:t>A function that associates </a:t>
            </a:r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an outcome 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with </a:t>
            </a:r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a real number.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0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1315720" y="3462020"/>
            <a:ext cx="34086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2500" y="3462020"/>
            <a:ext cx="0" cy="15671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15720" y="3078956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median (Q2) = 15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6022" y="6277669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 smtClean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(.5, 30, .5) #Q2 (</a:t>
            </a:r>
            <a:r>
              <a:rPr lang="it-IT" sz="1600" b="1" dirty="0" err="1">
                <a:latin typeface="Courier New"/>
                <a:cs typeface="Courier New"/>
              </a:rPr>
              <a:t>median</a:t>
            </a:r>
            <a:r>
              <a:rPr lang="it-IT" sz="1600" b="1" dirty="0">
                <a:latin typeface="Courier New"/>
                <a:cs typeface="Courier New"/>
              </a:rPr>
              <a:t>)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</a:t>
            </a:r>
            <a:r>
              <a:rPr lang="it-IT" sz="1600" b="1" dirty="0" smtClean="0">
                <a:latin typeface="Courier New"/>
                <a:cs typeface="Courier New"/>
              </a:rPr>
              <a:t>15</a:t>
            </a:r>
            <a:endParaRPr lang="it-IT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165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binom_cdf-1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4" b="-6914"/>
          <a:stretch>
            <a:fillRect/>
          </a:stretch>
        </p:blipFill>
        <p:spPr>
          <a:xfrm>
            <a:off x="457200" y="622300"/>
            <a:ext cx="8229600" cy="5854700"/>
          </a:xfrm>
        </p:spPr>
      </p:pic>
      <p:cxnSp>
        <p:nvCxnSpPr>
          <p:cNvPr id="10" name="Straight Connector 9"/>
          <p:cNvCxnSpPr/>
          <p:nvPr/>
        </p:nvCxnSpPr>
        <p:spPr>
          <a:xfrm>
            <a:off x="1315720" y="4173220"/>
            <a:ext cx="303403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49750" y="4198620"/>
            <a:ext cx="0" cy="8559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15720" y="2712720"/>
            <a:ext cx="3776980" cy="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92700" y="2725420"/>
            <a:ext cx="0" cy="231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15720" y="3803888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Q1: ≈13 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15720" y="2356088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6CC"/>
                </a:solidFill>
                <a:latin typeface="Gill Sans"/>
                <a:cs typeface="Gill Sans"/>
              </a:rPr>
              <a:t>Q3: ≈17 </a:t>
            </a:r>
            <a:endParaRPr lang="en-US" dirty="0">
              <a:solidFill>
                <a:srgbClr val="FF66CC"/>
              </a:solidFill>
              <a:latin typeface="Gill Sans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81068" y="5780782"/>
            <a:ext cx="32629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(.25, 30, .5) #Q1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13</a:t>
            </a:r>
          </a:p>
          <a:p>
            <a:r>
              <a:rPr lang="it-IT" sz="1600" b="1" dirty="0" smtClean="0">
                <a:latin typeface="Courier New"/>
                <a:cs typeface="Courier New"/>
              </a:rPr>
              <a:t>&gt; </a:t>
            </a:r>
            <a:r>
              <a:rPr lang="it-IT" sz="1600" b="1" dirty="0" err="1">
                <a:latin typeface="Courier New"/>
                <a:cs typeface="Courier New"/>
              </a:rPr>
              <a:t>qbinom</a:t>
            </a:r>
            <a:r>
              <a:rPr lang="it-IT" sz="1600" b="1" dirty="0">
                <a:latin typeface="Courier New"/>
                <a:cs typeface="Courier New"/>
              </a:rPr>
              <a:t>(.75, 30, .5) #Q3 </a:t>
            </a:r>
          </a:p>
          <a:p>
            <a:r>
              <a:rPr lang="it-IT" sz="1600" b="1" dirty="0">
                <a:latin typeface="Courier New"/>
                <a:cs typeface="Courier New"/>
              </a:rPr>
              <a:t>[1] 17</a:t>
            </a:r>
            <a:endParaRPr lang="en-US" sz="16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8664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nom_pmf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-114300"/>
            <a:ext cx="5852160" cy="3657600"/>
          </a:xfrm>
          <a:prstGeom prst="rect">
            <a:avLst/>
          </a:prstGeom>
        </p:spPr>
      </p:pic>
      <p:pic>
        <p:nvPicPr>
          <p:cNvPr id="3" name="Picture 2" descr="binom_cdf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0" y="3365500"/>
            <a:ext cx="5852160" cy="36576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7594600" y="1485900"/>
            <a:ext cx="933873" cy="4229100"/>
          </a:xfrm>
          <a:custGeom>
            <a:avLst/>
            <a:gdLst>
              <a:gd name="connsiteX0" fmla="*/ 38100 w 884461"/>
              <a:gd name="connsiteY0" fmla="*/ 0 h 4229100"/>
              <a:gd name="connsiteX1" fmla="*/ 774700 w 884461"/>
              <a:gd name="connsiteY1" fmla="*/ 1028700 h 4229100"/>
              <a:gd name="connsiteX2" fmla="*/ 800100 w 884461"/>
              <a:gd name="connsiteY2" fmla="*/ 3136900 h 4229100"/>
              <a:gd name="connsiteX3" fmla="*/ 0 w 884461"/>
              <a:gd name="connsiteY3" fmla="*/ 4229100 h 4229100"/>
              <a:gd name="connsiteX0" fmla="*/ 38100 w 855479"/>
              <a:gd name="connsiteY0" fmla="*/ 0 h 4229100"/>
              <a:gd name="connsiteX1" fmla="*/ 774700 w 855479"/>
              <a:gd name="connsiteY1" fmla="*/ 1028700 h 4229100"/>
              <a:gd name="connsiteX2" fmla="*/ 749300 w 855479"/>
              <a:gd name="connsiteY2" fmla="*/ 3124200 h 4229100"/>
              <a:gd name="connsiteX3" fmla="*/ 0 w 855479"/>
              <a:gd name="connsiteY3" fmla="*/ 4229100 h 4229100"/>
              <a:gd name="connsiteX0" fmla="*/ 38100 w 821407"/>
              <a:gd name="connsiteY0" fmla="*/ 0 h 4229100"/>
              <a:gd name="connsiteX1" fmla="*/ 711200 w 821407"/>
              <a:gd name="connsiteY1" fmla="*/ 927100 h 4229100"/>
              <a:gd name="connsiteX2" fmla="*/ 749300 w 821407"/>
              <a:gd name="connsiteY2" fmla="*/ 3124200 h 4229100"/>
              <a:gd name="connsiteX3" fmla="*/ 0 w 821407"/>
              <a:gd name="connsiteY3" fmla="*/ 4229100 h 4229100"/>
              <a:gd name="connsiteX0" fmla="*/ 38100 w 884933"/>
              <a:gd name="connsiteY0" fmla="*/ 0 h 4229100"/>
              <a:gd name="connsiteX1" fmla="*/ 825500 w 884933"/>
              <a:gd name="connsiteY1" fmla="*/ 1117600 h 4229100"/>
              <a:gd name="connsiteX2" fmla="*/ 749300 w 884933"/>
              <a:gd name="connsiteY2" fmla="*/ 3124200 h 4229100"/>
              <a:gd name="connsiteX3" fmla="*/ 0 w 884933"/>
              <a:gd name="connsiteY3" fmla="*/ 4229100 h 4229100"/>
              <a:gd name="connsiteX0" fmla="*/ 38100 w 933873"/>
              <a:gd name="connsiteY0" fmla="*/ 0 h 4229100"/>
              <a:gd name="connsiteX1" fmla="*/ 825500 w 933873"/>
              <a:gd name="connsiteY1" fmla="*/ 1117600 h 4229100"/>
              <a:gd name="connsiteX2" fmla="*/ 850900 w 933873"/>
              <a:gd name="connsiteY2" fmla="*/ 2806700 h 4229100"/>
              <a:gd name="connsiteX3" fmla="*/ 0 w 933873"/>
              <a:gd name="connsiteY3" fmla="*/ 4229100 h 422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3873" h="4229100">
                <a:moveTo>
                  <a:pt x="38100" y="0"/>
                </a:moveTo>
                <a:cubicBezTo>
                  <a:pt x="342900" y="252941"/>
                  <a:pt x="690033" y="649817"/>
                  <a:pt x="825500" y="1117600"/>
                </a:cubicBezTo>
                <a:cubicBezTo>
                  <a:pt x="960967" y="1585383"/>
                  <a:pt x="969433" y="2256367"/>
                  <a:pt x="850900" y="2806700"/>
                </a:cubicBezTo>
                <a:cubicBezTo>
                  <a:pt x="732367" y="3357033"/>
                  <a:pt x="0" y="4229100"/>
                  <a:pt x="0" y="4229100"/>
                </a:cubicBezTo>
              </a:path>
            </a:pathLst>
          </a:custGeom>
          <a:ln w="50800">
            <a:solidFill>
              <a:srgbClr val="FF6FCF"/>
            </a:solidFill>
            <a:prstDash val="sysDash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071359" y="3220134"/>
            <a:ext cx="1373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6FCF"/>
                </a:solidFill>
                <a:latin typeface="Gill Sans"/>
                <a:cs typeface="Gill Sans"/>
              </a:rPr>
              <a:t>c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umulative sum</a:t>
            </a:r>
            <a:endParaRPr lang="en-US" dirty="0">
              <a:solidFill>
                <a:srgbClr val="FF6FC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15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9323"/>
          <a:stretch/>
        </p:blipFill>
        <p:spPr>
          <a:xfrm>
            <a:off x="0" y="482600"/>
            <a:ext cx="9144000" cy="63754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5918200"/>
            <a:ext cx="9144000" cy="939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"/>
                <a:ea typeface="+mj-ea"/>
                <a:cs typeface="Gill San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Expectation of a 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discrete random variable</a:t>
            </a:r>
            <a:endParaRPr lang="en-US" sz="28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848" b="-7848"/>
          <a:stretch>
            <a:fillRect/>
          </a:stretch>
        </p:blipFill>
        <p:spPr/>
      </p:pic>
      <p:sp>
        <p:nvSpPr>
          <p:cNvPr id="5" name="Down Arrow Callout 4"/>
          <p:cNvSpPr/>
          <p:nvPr/>
        </p:nvSpPr>
        <p:spPr>
          <a:xfrm>
            <a:off x="1588168" y="3328827"/>
            <a:ext cx="1812098" cy="1560673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Output from random variable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6" name="Down Arrow Callout 5"/>
          <p:cNvSpPr/>
          <p:nvPr/>
        </p:nvSpPr>
        <p:spPr>
          <a:xfrm>
            <a:off x="7349966" y="3670300"/>
            <a:ext cx="104206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Single number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752600"/>
            <a:ext cx="8229600" cy="78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expectation of a random variable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) is the sum of its values (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 weighted by their probability (</a:t>
            </a:r>
            <a:r>
              <a:rPr lang="en-US" i="1" dirty="0" smtClean="0">
                <a:latin typeface="Times New Roman"/>
                <a:cs typeface="Times New Roman"/>
              </a:rPr>
              <a:t>p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8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23998"/>
            <a:ext cx="8001000" cy="533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Expectation: Toss a fair coin 2 times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77" y="1553348"/>
            <a:ext cx="3511223" cy="11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4868332"/>
            <a:ext cx="2984500" cy="19896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7765" y="2421007"/>
            <a:ext cx="139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× 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57300" y="2274957"/>
            <a:ext cx="1003300" cy="1003300"/>
            <a:chOff x="1257300" y="2273300"/>
            <a:chExt cx="1003300" cy="1003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455456" y="1693049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9267" y="169304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587765" y="2151896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257300" y="3506107"/>
            <a:ext cx="1003300" cy="1003300"/>
            <a:chOff x="1257300" y="2273300"/>
            <a:chExt cx="1003300" cy="10033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260600" y="3506107"/>
            <a:ext cx="1003300" cy="1003300"/>
            <a:chOff x="1257300" y="2273300"/>
            <a:chExt cx="1003300" cy="100330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273300"/>
              <a:ext cx="1003300" cy="10033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09700" y="2439084"/>
              <a:ext cx="660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ln>
                    <a:solidFill>
                      <a:srgbClr val="000000"/>
                    </a:solidFill>
                  </a:ln>
                  <a:solidFill>
                    <a:schemeClr val="bg1"/>
                  </a:solidFill>
                  <a:latin typeface="Gill Sans"/>
                  <a:cs typeface="Gill Sans"/>
                </a:rPr>
                <a:t>H</a:t>
              </a:r>
              <a:endParaRPr lang="en-US" sz="3600" b="1" dirty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46" y="4609811"/>
            <a:ext cx="1291754" cy="124308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213731" y="1793518"/>
            <a:ext cx="25197" cy="4580572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15127" y="1690231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7703" y="241768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7703" y="365197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10164" y="473284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629267" y="5642451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966097" y="5666204"/>
            <a:ext cx="1325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40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0286" y="5672673"/>
            <a:ext cx="810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1.0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10" y="578632"/>
            <a:ext cx="8585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9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678"/>
          <a:stretch/>
        </p:blipFill>
        <p:spPr>
          <a:xfrm flipH="1">
            <a:off x="7518400" y="3079750"/>
            <a:ext cx="1625600" cy="3790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expected value estimates the population mean, </a:t>
            </a:r>
            <a:r>
              <a:rPr lang="en-US" dirty="0" smtClean="0">
                <a:solidFill>
                  <a:srgbClr val="FF6FCF"/>
                </a:solidFill>
              </a:rPr>
              <a:t>𝜇</a:t>
            </a:r>
            <a:r>
              <a:rPr lang="en-US" i="1" baseline="-25000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/>
              <a:t>, for an </a:t>
            </a:r>
            <a:r>
              <a:rPr lang="en-US" dirty="0" err="1" smtClean="0"/>
              <a:t>rv</a:t>
            </a:r>
            <a:r>
              <a:rPr lang="en-US" dirty="0" smtClean="0"/>
              <a:t> with a given distribution</a:t>
            </a:r>
          </a:p>
          <a:p>
            <a:r>
              <a:rPr lang="en-US" dirty="0" smtClean="0"/>
              <a:t>E</a:t>
            </a:r>
            <a:r>
              <a:rPr lang="en-US" dirty="0" smtClean="0"/>
              <a:t>xample: families </a:t>
            </a:r>
            <a:r>
              <a:rPr lang="en-US" dirty="0" smtClean="0"/>
              <a:t>with fraternal twins</a:t>
            </a:r>
          </a:p>
          <a:p>
            <a:pPr lvl="1"/>
            <a:r>
              <a:rPr lang="en-US" dirty="0" smtClean="0">
                <a:solidFill>
                  <a:srgbClr val="FF6FCF"/>
                </a:solidFill>
              </a:rPr>
              <a:t>Random variable </a:t>
            </a:r>
            <a:r>
              <a:rPr lang="en-US" i="1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>
                <a:solidFill>
                  <a:srgbClr val="FF6FCF"/>
                </a:solidFill>
              </a:rPr>
              <a:t>: </a:t>
            </a:r>
            <a:r>
              <a:rPr lang="en-US" dirty="0" smtClean="0"/>
              <a:t># of girls (discrete!)</a:t>
            </a:r>
          </a:p>
          <a:p>
            <a:pPr lvl="1"/>
            <a:r>
              <a:rPr lang="en-US" dirty="0" smtClean="0">
                <a:solidFill>
                  <a:srgbClr val="FF6FCF"/>
                </a:solidFill>
              </a:rPr>
              <a:t>Population: </a:t>
            </a:r>
            <a:r>
              <a:rPr lang="en-US" dirty="0" smtClean="0"/>
              <a:t>all families with fraternal twins</a:t>
            </a:r>
          </a:p>
          <a:p>
            <a:pPr lvl="1"/>
            <a:r>
              <a:rPr lang="en-US" dirty="0" smtClean="0">
                <a:solidFill>
                  <a:srgbClr val="FF6FCF"/>
                </a:solidFill>
              </a:rPr>
              <a:t>Expected value: </a:t>
            </a:r>
            <a:r>
              <a:rPr lang="en-US" dirty="0" smtClean="0"/>
              <a:t>the mean number of girls per families across all families with fraternal twins</a:t>
            </a:r>
          </a:p>
          <a:p>
            <a:r>
              <a:rPr lang="en-US" dirty="0" smtClean="0"/>
              <a:t>Given that boys and girls are equally likely, what is </a:t>
            </a:r>
            <a:r>
              <a:rPr lang="en-US" dirty="0" smtClean="0">
                <a:solidFill>
                  <a:srgbClr val="FF6FCF"/>
                </a:solidFill>
              </a:rPr>
              <a:t>𝜇</a:t>
            </a:r>
            <a:r>
              <a:rPr lang="en-US" i="1" baseline="-25000" dirty="0" smtClean="0">
                <a:solidFill>
                  <a:srgbClr val="FF6FCF"/>
                </a:solidFill>
                <a:latin typeface="Times New Roman"/>
                <a:cs typeface="Times New Roman"/>
              </a:rPr>
              <a:t>X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3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587765" y="2421007"/>
            <a:ext cx="1394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 × 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87765" y="3653814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2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87765" y="4725769"/>
            <a:ext cx="1651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 × .25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36" name="Straight Connector 35"/>
          <p:cNvCxnSpPr>
            <a:stCxn id="5" idx="3"/>
            <a:endCxn id="25" idx="1"/>
          </p:cNvCxnSpPr>
          <p:nvPr/>
        </p:nvCxnSpPr>
        <p:spPr>
          <a:xfrm flipV="1">
            <a:off x="2260600" y="2774950"/>
            <a:ext cx="1327165" cy="1657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0" idx="3"/>
            <a:endCxn id="26" idx="1"/>
          </p:cNvCxnSpPr>
          <p:nvPr/>
        </p:nvCxnSpPr>
        <p:spPr>
          <a:xfrm>
            <a:off x="3263900" y="4007757"/>
            <a:ext cx="3238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28" idx="1"/>
          </p:cNvCxnSpPr>
          <p:nvPr/>
        </p:nvCxnSpPr>
        <p:spPr>
          <a:xfrm>
            <a:off x="2260600" y="5079712"/>
            <a:ext cx="1327165" cy="0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  <a:prstDash val="sysDash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55456" y="1693049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29267" y="1693049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endParaRPr lang="en-US" sz="2400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3587765" y="2151896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213731" y="1793518"/>
            <a:ext cx="25197" cy="4580572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315127" y="1690231"/>
            <a:ext cx="815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24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7703" y="241768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7703" y="3651972"/>
            <a:ext cx="55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.5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10164" y="4732841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629267" y="5642451"/>
            <a:ext cx="2571735" cy="2818"/>
          </a:xfrm>
          <a:prstGeom prst="line">
            <a:avLst/>
          </a:prstGeom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03142" y="5666204"/>
            <a:ext cx="1325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E(X)</a:t>
            </a:r>
            <a:endParaRPr lang="en-US" sz="4000" i="1" dirty="0">
              <a:solidFill>
                <a:schemeClr val="accent3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20286" y="5672673"/>
            <a:ext cx="810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1.0</a:t>
            </a:r>
            <a:endParaRPr lang="en-US" sz="4000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2" y="2414657"/>
            <a:ext cx="656188" cy="7506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2" y="3609214"/>
            <a:ext cx="656188" cy="7506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609214"/>
            <a:ext cx="656188" cy="750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678"/>
          <a:stretch/>
        </p:blipFill>
        <p:spPr>
          <a:xfrm flipH="1">
            <a:off x="7518400" y="3079750"/>
            <a:ext cx="1625600" cy="37909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912" y="4704390"/>
            <a:ext cx="656188" cy="750644"/>
          </a:xfrm>
          <a:prstGeom prst="rect">
            <a:avLst/>
          </a:prstGeom>
        </p:spPr>
      </p:pic>
      <p:sp>
        <p:nvSpPr>
          <p:cNvPr id="38" name="&quot;No&quot; Symbol 37"/>
          <p:cNvSpPr/>
          <p:nvPr/>
        </p:nvSpPr>
        <p:spPr>
          <a:xfrm>
            <a:off x="1270000" y="4584700"/>
            <a:ext cx="944880" cy="944880"/>
          </a:xfrm>
          <a:prstGeom prst="noSmoking">
            <a:avLst>
              <a:gd name="adj" fmla="val 11034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10" y="393700"/>
            <a:ext cx="8585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values: discrete distributions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8167" b="-48167"/>
          <a:stretch>
            <a:fillRect/>
          </a:stretch>
        </p:blipFill>
        <p:spPr/>
      </p:pic>
      <p:cxnSp>
        <p:nvCxnSpPr>
          <p:cNvPr id="5" name="Straight Connector 4"/>
          <p:cNvCxnSpPr/>
          <p:nvPr/>
        </p:nvCxnSpPr>
        <p:spPr>
          <a:xfrm>
            <a:off x="1600200" y="24257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37967" y="2387600"/>
            <a:ext cx="0" cy="932179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9822" y="1741269"/>
            <a:ext cx="1740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Population mean</a:t>
            </a:r>
          </a:p>
          <a:p>
            <a:pPr algn="ctr"/>
            <a:r>
              <a:rPr lang="en-US" dirty="0" smtClean="0"/>
              <a:t>𝜇</a:t>
            </a:r>
            <a:r>
              <a:rPr lang="en-US" i="1" baseline="-25000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6097" y="201826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Gill Sans"/>
                <a:cs typeface="Gill Sans"/>
              </a:rPr>
              <a:t>p</a:t>
            </a:r>
            <a:r>
              <a:rPr lang="en-US" dirty="0" err="1">
                <a:latin typeface="Gill Sans"/>
                <a:cs typeface="Gill Sans"/>
              </a:rPr>
              <a:t>m</a:t>
            </a:r>
            <a:r>
              <a:rPr lang="en-US" dirty="0" err="1" smtClean="0">
                <a:latin typeface="Gill Sans"/>
                <a:cs typeface="Gill Sans"/>
              </a:rPr>
              <a:t>f</a:t>
            </a:r>
            <a:endParaRPr lang="en-US" dirty="0" smtClean="0"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00" y="5763747"/>
            <a:ext cx="2374900" cy="7767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296150" y="4521201"/>
            <a:ext cx="0" cy="1130299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ame 15"/>
          <p:cNvSpPr/>
          <p:nvPr/>
        </p:nvSpPr>
        <p:spPr>
          <a:xfrm>
            <a:off x="3195320" y="5651500"/>
            <a:ext cx="5491480" cy="1028699"/>
          </a:xfrm>
          <a:prstGeom prst="frame">
            <a:avLst>
              <a:gd name="adj1" fmla="val 6327"/>
            </a:avLst>
          </a:prstGeom>
          <a:solidFill>
            <a:srgbClr val="FF6FC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For binomial, plug in </a:t>
            </a:r>
            <a:r>
              <a:rPr lang="en-US" dirty="0" err="1" smtClean="0">
                <a:solidFill>
                  <a:srgbClr val="FF6FCF"/>
                </a:solidFill>
                <a:latin typeface="Gill Sans"/>
                <a:cs typeface="Gill Sans"/>
              </a:rPr>
              <a:t>pmf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i="1" dirty="0" smtClean="0">
                <a:solidFill>
                  <a:srgbClr val="FF6FCF"/>
                </a:solidFill>
                <a:latin typeface="Times New Roman"/>
                <a:cs typeface="Times New Roman"/>
              </a:rPr>
              <a:t>n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= 2</a:t>
            </a:r>
          </a:p>
          <a:p>
            <a:r>
              <a:rPr lang="en-US" i="1" dirty="0">
                <a:solidFill>
                  <a:srgbClr val="FF6FCF"/>
                </a:solidFill>
                <a:latin typeface="Times New Roman"/>
                <a:cs typeface="Times New Roman"/>
              </a:rPr>
              <a:t>p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= .5</a:t>
            </a:r>
            <a:endParaRPr lang="en-US" dirty="0">
              <a:solidFill>
                <a:srgbClr val="FF6FCF"/>
              </a:solidFill>
              <a:latin typeface="Gill Sans"/>
              <a:cs typeface="Gill Sans"/>
            </a:endParaRPr>
          </a:p>
        </p:txBody>
      </p:sp>
      <p:sp>
        <p:nvSpPr>
          <p:cNvPr id="12" name="Right Brace 11"/>
          <p:cNvSpPr/>
          <p:nvPr/>
        </p:nvSpPr>
        <p:spPr>
          <a:xfrm rot="16200000">
            <a:off x="7287304" y="2225084"/>
            <a:ext cx="304800" cy="2494191"/>
          </a:xfrm>
          <a:prstGeom prst="rightBrace">
            <a:avLst>
              <a:gd name="adj1" fmla="val 136111"/>
              <a:gd name="adj2" fmla="val 50000"/>
            </a:avLst>
          </a:prstGeom>
          <a:ln>
            <a:solidFill>
              <a:srgbClr val="FF6FC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57200" y="4175472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all" dirty="0" err="1" smtClean="0">
                <a:latin typeface="Lato" charset="0"/>
                <a:ea typeface="Lato" charset="0"/>
                <a:cs typeface="Lato" charset="0"/>
              </a:rPr>
              <a:t>TTHHtHT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42000" y="4162926"/>
            <a:ext cx="237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½ ½ ½ ½ ½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6605" y="4162926"/>
            <a:ext cx="256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 smtClean="0">
                <a:latin typeface="Lato" charset="0"/>
                <a:ea typeface="Lato" charset="0"/>
                <a:cs typeface="Lato" charset="0"/>
              </a:rPr>
              <a:t>01001000111</a:t>
            </a:r>
            <a:endParaRPr lang="en-US" sz="2800" cap="all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3" descr="count bayesie rv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5272504" y="2486526"/>
            <a:ext cx="1483894" cy="3990474"/>
          </a:xfrm>
        </p:spPr>
      </p:pic>
      <p:sp>
        <p:nvSpPr>
          <p:cNvPr id="3" name="TextBox 2"/>
          <p:cNvSpPr txBox="1"/>
          <p:nvPr/>
        </p:nvSpPr>
        <p:spPr>
          <a:xfrm>
            <a:off x="3703052" y="1764646"/>
            <a:ext cx="4518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Probability distribution function</a:t>
            </a:r>
            <a:endParaRPr lang="en-US" sz="2000" b="1" cap="all" dirty="0">
              <a:latin typeface="Gill Sans"/>
              <a:cs typeface="Gill Sans"/>
            </a:endParaRPr>
          </a:p>
        </p:txBody>
      </p:sp>
      <p:pic>
        <p:nvPicPr>
          <p:cNvPr id="9" name="Content Placeholder 3" descr="count bayesie rv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9" t="18175" r="41747"/>
          <a:stretch/>
        </p:blipFill>
        <p:spPr>
          <a:xfrm>
            <a:off x="1965166" y="2486526"/>
            <a:ext cx="1483894" cy="3990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1876" y="1783376"/>
            <a:ext cx="225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Random</a:t>
            </a:r>
          </a:p>
          <a:p>
            <a:pPr algn="ctr"/>
            <a:r>
              <a:rPr lang="en-US" sz="2000" b="1" cap="all" dirty="0" smtClean="0">
                <a:latin typeface="Gill Sans"/>
                <a:cs typeface="Gill Sans"/>
              </a:rPr>
              <a:t>Variable</a:t>
            </a:r>
            <a:endParaRPr lang="en-US" sz="2000" b="1" cap="all" dirty="0">
              <a:latin typeface="Gill Sans"/>
              <a:cs typeface="Gill Sans"/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593743" y="2956272"/>
            <a:ext cx="1201483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Gill Sans"/>
                <a:cs typeface="Gill Sans"/>
              </a:rPr>
              <a:t>𝛚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sp>
        <p:nvSpPr>
          <p:cNvPr id="13" name="Down Arrow Callout 12"/>
          <p:cNvSpPr/>
          <p:nvPr/>
        </p:nvSpPr>
        <p:spPr>
          <a:xfrm>
            <a:off x="3470770" y="295627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real numbers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(𝛚) 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  <p:sp>
        <p:nvSpPr>
          <p:cNvPr id="15" name="Down Arrow Callout 14"/>
          <p:cNvSpPr/>
          <p:nvPr/>
        </p:nvSpPr>
        <p:spPr>
          <a:xfrm>
            <a:off x="6574250" y="2929732"/>
            <a:ext cx="1812098" cy="12192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55069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Lobster Two"/>
                <a:cs typeface="Lobster Two"/>
              </a:rPr>
              <a:t>probabilities</a:t>
            </a:r>
          </a:p>
          <a:p>
            <a:pPr algn="ctr"/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P(X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(𝛚</a:t>
            </a:r>
            <a:r>
              <a:rPr lang="en-US" i="1" dirty="0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))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= x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  <a:latin typeface="Lobster Two"/>
              <a:cs typeface="Lobster Two"/>
            </a:endParaRPr>
          </a:p>
        </p:txBody>
      </p:sp>
    </p:spTree>
    <p:extLst>
      <p:ext uri="{BB962C8B-B14F-4D97-AF65-F5344CB8AC3E}">
        <p14:creationId xmlns:p14="http://schemas.microsoft.com/office/powerpoint/2010/main" val="15160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rcRect t="-319101" b="-319101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 of a binomial </a:t>
            </a:r>
            <a:r>
              <a:rPr lang="en-US" dirty="0" err="1" smtClean="0"/>
              <a:t>rv</a:t>
            </a:r>
            <a:r>
              <a:rPr lang="en-US" dirty="0" smtClean="0"/>
              <a:t>: </a:t>
            </a:r>
            <a:r>
              <a:rPr lang="en-US" dirty="0" smtClean="0"/>
              <a:t>the </a:t>
            </a:r>
            <a:r>
              <a:rPr lang="en-US" dirty="0" smtClean="0"/>
              <a:t>long way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0894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08099" y="2259568"/>
            <a:ext cx="56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0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833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1886" y="2259568"/>
            <a:ext cx="74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1/2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950200" y="2628900"/>
            <a:ext cx="0" cy="10464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78786" y="2259568"/>
            <a:ext cx="74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= 1/2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661118"/>
            <a:ext cx="2120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b="1" dirty="0" smtClean="0">
                <a:latin typeface="Courier New"/>
                <a:cs typeface="Courier New"/>
              </a:rPr>
              <a:t>R </a:t>
            </a:r>
            <a:r>
              <a:rPr lang="nl-NL" sz="1600" b="1" dirty="0" err="1" smtClean="0">
                <a:latin typeface="Courier New"/>
                <a:cs typeface="Courier New"/>
              </a:rPr>
              <a:t>can</a:t>
            </a:r>
            <a:r>
              <a:rPr lang="nl-NL" sz="1600" b="1" dirty="0" smtClean="0">
                <a:latin typeface="Courier New"/>
                <a:cs typeface="Courier New"/>
              </a:rPr>
              <a:t> help:</a:t>
            </a:r>
          </a:p>
          <a:p>
            <a:r>
              <a:rPr lang="nl-NL" sz="1600" b="1" dirty="0" smtClean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(2,0)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1</a:t>
            </a:r>
          </a:p>
          <a:p>
            <a:r>
              <a:rPr lang="nl-NL" sz="1600" b="1" dirty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(2,1)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2</a:t>
            </a:r>
          </a:p>
          <a:p>
            <a:r>
              <a:rPr lang="nl-NL" sz="1600" b="1" dirty="0">
                <a:latin typeface="Courier New"/>
                <a:cs typeface="Courier New"/>
              </a:rPr>
              <a:t>&gt; </a:t>
            </a:r>
            <a:r>
              <a:rPr lang="nl-NL" sz="1600" b="1" dirty="0" err="1">
                <a:latin typeface="Courier New"/>
                <a:cs typeface="Courier New"/>
              </a:rPr>
              <a:t>choose</a:t>
            </a:r>
            <a:r>
              <a:rPr lang="nl-NL" sz="1600" b="1" dirty="0">
                <a:latin typeface="Courier New"/>
                <a:cs typeface="Courier New"/>
              </a:rPr>
              <a:t>(2,2)</a:t>
            </a:r>
          </a:p>
          <a:p>
            <a:r>
              <a:rPr lang="nl-NL" sz="1600" b="1" dirty="0">
                <a:latin typeface="Courier New"/>
                <a:cs typeface="Courier New"/>
              </a:rPr>
              <a:t>[1] 1</a:t>
            </a:r>
            <a:endParaRPr lang="en-US" sz="1600" b="1" dirty="0">
              <a:latin typeface="Courier New"/>
              <a:cs typeface="Courier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554304"/>
            <a:ext cx="5448300" cy="92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7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variance for discrete </a:t>
            </a:r>
            <a:r>
              <a:rPr lang="en-US" dirty="0" err="1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variance is the expected value of the square of the deviation of X from its own mean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23066"/>
            <a:ext cx="8686800" cy="43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variance for discrete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variance is the expected value of the square of the deviation of X from its own mean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0650"/>
            <a:ext cx="7391400" cy="125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59300"/>
            <a:ext cx="7620000" cy="1257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6800" y="3568700"/>
            <a:ext cx="0" cy="1287780"/>
          </a:xfrm>
          <a:prstGeom prst="line">
            <a:avLst/>
          </a:prstGeom>
          <a:ln w="50800">
            <a:solidFill>
              <a:srgbClr val="FF6FCF"/>
            </a:solidFill>
            <a:prstDash val="sysDash"/>
            <a:tailEnd type="stealth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35803" y="3797300"/>
            <a:ext cx="1447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6FCF"/>
                </a:solidFill>
                <a:latin typeface="Gill Sans"/>
                <a:cs typeface="Gill Sans"/>
              </a:rPr>
              <a:t>p</a:t>
            </a:r>
            <a:r>
              <a:rPr lang="en-US" dirty="0" err="1" smtClean="0">
                <a:solidFill>
                  <a:srgbClr val="FF6FCF"/>
                </a:solidFill>
                <a:latin typeface="Gill Sans"/>
                <a:cs typeface="Gill Sans"/>
              </a:rPr>
              <a:t>mf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</a:rPr>
              <a:t> </a:t>
            </a:r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  <a:sym typeface="Wingdings"/>
              </a:rPr>
              <a:t></a:t>
            </a:r>
          </a:p>
          <a:p>
            <a:r>
              <a:rPr lang="en-US" dirty="0" smtClean="0">
                <a:solidFill>
                  <a:srgbClr val="FF6FCF"/>
                </a:solidFill>
                <a:latin typeface="Gill Sans"/>
                <a:cs typeface="Gill Sans"/>
                <a:sym typeface="Wingdings"/>
              </a:rPr>
              <a:t>probabilities!</a:t>
            </a:r>
            <a:endParaRPr lang="en-US" i="1" dirty="0">
              <a:solidFill>
                <a:srgbClr val="FF6FC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759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value of a binomial </a:t>
            </a:r>
            <a:r>
              <a:rPr lang="en-US" dirty="0" err="1" smtClean="0"/>
              <a:t>rv</a:t>
            </a:r>
            <a:r>
              <a:rPr lang="en-US" dirty="0" smtClean="0"/>
              <a:t>: the short way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641600"/>
            <a:ext cx="2235200" cy="46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4114800"/>
            <a:ext cx="4013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Expected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/>
              <a:t>you sample from a distribution, and your sample is sufficiently </a:t>
            </a:r>
            <a:r>
              <a:rPr lang="en-US" dirty="0" smtClean="0"/>
              <a:t>large, then you have a reasonable expectation that your sample mean will be close to the population mean</a:t>
            </a: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can calculate the expected value for the underlying distribution and use this to form hypotheses about our current sample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4406900"/>
            <a:ext cx="1485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Lobster Two"/>
                <a:cs typeface="Lobster Two"/>
              </a:rPr>
              <a:t>Probability Distribution Function</a:t>
            </a:r>
            <a:endParaRPr lang="en-US" sz="6000" dirty="0">
              <a:solidFill>
                <a:schemeClr val="tx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7963" y="1155700"/>
            <a:ext cx="6261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Function 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that maps </a:t>
            </a:r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the output of a random variable to 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the interval </a:t>
            </a:r>
            <a:endParaRPr lang="en-US" sz="4000" dirty="0" smtClean="0"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[</a:t>
            </a:r>
            <a:r>
              <a:rPr lang="en-US" sz="4000" dirty="0">
                <a:latin typeface="Lato" charset="0"/>
                <a:ea typeface="Lato" charset="0"/>
                <a:cs typeface="Lato" charset="0"/>
              </a:rPr>
              <a:t>0, 1</a:t>
            </a:r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] in probability space.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9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or continuous?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continuous </a:t>
            </a:r>
            <a:r>
              <a:rPr lang="en-US" dirty="0" err="1" smtClean="0"/>
              <a:t>rv</a:t>
            </a:r>
            <a:r>
              <a:rPr lang="en-US" dirty="0" smtClean="0"/>
              <a:t> can take any value in an interval or collection of intervals</a:t>
            </a:r>
          </a:p>
          <a:p>
            <a:endParaRPr lang="en-US" dirty="0"/>
          </a:p>
          <a:p>
            <a:r>
              <a:rPr lang="en-US" dirty="0" smtClean="0"/>
              <a:t>A discrete </a:t>
            </a:r>
            <a:r>
              <a:rPr lang="en-US" dirty="0" err="1" smtClean="0"/>
              <a:t>rv</a:t>
            </a:r>
            <a:r>
              <a:rPr lang="en-US" dirty="0" smtClean="0"/>
              <a:t> can take one of a countable list of distinct values</a:t>
            </a:r>
          </a:p>
          <a:p>
            <a:endParaRPr lang="en-US" dirty="0"/>
          </a:p>
          <a:p>
            <a:r>
              <a:rPr lang="en-US" dirty="0" smtClean="0"/>
              <a:t>Different things </a:t>
            </a:r>
            <a:r>
              <a:rPr lang="en-US" dirty="0" smtClean="0">
                <a:sym typeface="Wingdings"/>
              </a:rPr>
              <a:t> different math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mf</a:t>
            </a:r>
            <a:r>
              <a:rPr lang="en-US" dirty="0" smtClean="0"/>
              <a:t> or </a:t>
            </a:r>
            <a:r>
              <a:rPr lang="en-US" dirty="0" err="1" smtClean="0"/>
              <a:t>pdf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discrete </a:t>
            </a:r>
            <a:r>
              <a:rPr lang="en-US" dirty="0" err="1" smtClean="0"/>
              <a:t>rv</a:t>
            </a:r>
            <a:r>
              <a:rPr lang="en-US" dirty="0" smtClean="0"/>
              <a:t> has a 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probability mass function (</a:t>
            </a:r>
            <a:r>
              <a:rPr lang="en-US" dirty="0" err="1" smtClean="0">
                <a:solidFill>
                  <a:schemeClr val="accent1"/>
                </a:solidFill>
                <a:latin typeface="Lobster Two"/>
                <a:cs typeface="Lobster Two"/>
              </a:rPr>
              <a:t>pmf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)</a:t>
            </a:r>
          </a:p>
          <a:p>
            <a:endParaRPr lang="en-US" dirty="0" smtClean="0"/>
          </a:p>
          <a:p>
            <a:r>
              <a:rPr lang="en-US" dirty="0" smtClean="0"/>
              <a:t>Every continuous </a:t>
            </a:r>
            <a:r>
              <a:rPr lang="en-US" dirty="0" err="1" smtClean="0"/>
              <a:t>rv</a:t>
            </a:r>
            <a:r>
              <a:rPr lang="en-US" dirty="0" smtClean="0"/>
              <a:t> has a 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probability density function (</a:t>
            </a:r>
            <a:r>
              <a:rPr lang="en-US" dirty="0" err="1" smtClean="0">
                <a:solidFill>
                  <a:schemeClr val="accent1"/>
                </a:solidFill>
                <a:latin typeface="Lobster Two"/>
                <a:cs typeface="Lobster Two"/>
              </a:rPr>
              <a:t>pdf</a:t>
            </a:r>
            <a:r>
              <a:rPr lang="en-US" dirty="0" smtClean="0">
                <a:solidFill>
                  <a:schemeClr val="accent1"/>
                </a:solidFill>
                <a:latin typeface="Lobster Two"/>
                <a:cs typeface="Lobster Two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Different ways of defining the function that says how </a:t>
            </a:r>
            <a:r>
              <a:rPr lang="en-US" dirty="0" smtClean="0">
                <a:solidFill>
                  <a:srgbClr val="FF66CC"/>
                </a:solidFill>
              </a:rPr>
              <a:t>probable </a:t>
            </a:r>
            <a:r>
              <a:rPr lang="en-US" dirty="0" smtClean="0">
                <a:solidFill>
                  <a:srgbClr val="000000"/>
                </a:solidFill>
              </a:rPr>
              <a:t>an </a:t>
            </a:r>
            <a:r>
              <a:rPr lang="en-US" dirty="0" smtClean="0">
                <a:solidFill>
                  <a:srgbClr val="000000"/>
                </a:solidFill>
              </a:rPr>
              <a:t>event is.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7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</a:t>
            </a:r>
            <a:r>
              <a:rPr lang="en-US" dirty="0" err="1" smtClean="0"/>
              <a:t>rv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Remember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dirty="0" smtClean="0"/>
              <a:t> is our random variable</a:t>
            </a:r>
          </a:p>
          <a:p>
            <a:r>
              <a:rPr lang="en-US" dirty="0" smtClean="0"/>
              <a:t>We feed it all the </a:t>
            </a:r>
            <a:r>
              <a:rPr lang="en-US" i="1" dirty="0" smtClean="0">
                <a:latin typeface="Times New Roman"/>
                <a:cs typeface="Times New Roman"/>
              </a:rPr>
              <a:t>𝛚</a:t>
            </a:r>
            <a:r>
              <a:rPr lang="en-US" i="1" baseline="-25000" dirty="0" smtClean="0">
                <a:latin typeface="Times New Roman"/>
                <a:cs typeface="Times New Roman"/>
              </a:rPr>
              <a:t>1, 2, …k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/>
              <a:t>and it transforms each simple event into a value, call that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1</a:t>
            </a:r>
            <a:r>
              <a:rPr lang="en-US" i="1" baseline="-25000" dirty="0">
                <a:latin typeface="Times New Roman"/>
                <a:cs typeface="Times New Roman"/>
              </a:rPr>
              <a:t>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dirty="0" smtClean="0"/>
              <a:t>Now each of these values is fed to the probability distribution function, which takes these 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1, 2, …k</a:t>
            </a:r>
            <a:r>
              <a:rPr lang="en-US" i="1" dirty="0">
                <a:latin typeface="Times New Roman"/>
                <a:cs typeface="Times New Roman"/>
              </a:rPr>
              <a:t> </a:t>
            </a:r>
            <a:r>
              <a:rPr lang="en-US" dirty="0" smtClean="0"/>
              <a:t>and tallies the number of values it sees, then divides by the total, such that we now have P(</a:t>
            </a:r>
            <a:r>
              <a:rPr lang="en-US" i="1" dirty="0" smtClean="0">
                <a:latin typeface="Times New Roman"/>
                <a:cs typeface="Times New Roman"/>
              </a:rPr>
              <a:t>X = 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So far we have only seen this as a column in a table, but it is a function! </a:t>
            </a:r>
            <a:r>
              <a:rPr lang="en-US" dirty="0"/>
              <a:t>P(</a:t>
            </a:r>
            <a:r>
              <a:rPr lang="en-US" i="1" dirty="0">
                <a:latin typeface="Times New Roman"/>
                <a:cs typeface="Times New Roman"/>
              </a:rPr>
              <a:t>X = 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dirty="0"/>
              <a:t>) </a:t>
            </a:r>
            <a:r>
              <a:rPr lang="en-US" dirty="0" smtClean="0"/>
              <a:t>= </a:t>
            </a:r>
            <a:r>
              <a:rPr lang="en-US" i="1" dirty="0" smtClean="0">
                <a:latin typeface="Times New Roman"/>
                <a:cs typeface="Times New Roman"/>
              </a:rPr>
              <a:t>f(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)</a:t>
            </a:r>
          </a:p>
          <a:p>
            <a:r>
              <a:rPr lang="en-US" dirty="0" smtClean="0"/>
              <a:t>Called </a:t>
            </a:r>
            <a:r>
              <a:rPr lang="en-US" dirty="0"/>
              <a:t>the </a:t>
            </a:r>
            <a:r>
              <a:rPr lang="en-US" i="1" dirty="0"/>
              <a:t>probability mass function </a:t>
            </a:r>
            <a:r>
              <a:rPr lang="en-US" dirty="0" smtClean="0"/>
              <a:t>(</a:t>
            </a:r>
            <a:r>
              <a:rPr lang="en-US" dirty="0" err="1" smtClean="0"/>
              <a:t>pmf</a:t>
            </a:r>
            <a:r>
              <a:rPr lang="en-US" dirty="0" smtClean="0"/>
              <a:t>)</a:t>
            </a:r>
            <a:endParaRPr lang="en-US" i="1" dirty="0" smtClean="0">
              <a:latin typeface="Times New Roman"/>
              <a:cs typeface="Times New Roman"/>
            </a:endParaRPr>
          </a:p>
          <a:p>
            <a:r>
              <a:rPr lang="en-US" dirty="0" smtClean="0"/>
              <a:t>What must be true about this function?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41330</TotalTime>
  <Words>1831</Words>
  <Application>Microsoft Office PowerPoint</Application>
  <PresentationFormat>On-screen Show (4:3)</PresentationFormat>
  <Paragraphs>405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Aller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Times New Roman</vt:lpstr>
      <vt:lpstr>Wingdings</vt:lpstr>
      <vt:lpstr>Zapf Dingbats</vt:lpstr>
      <vt:lpstr>Clarity</vt:lpstr>
      <vt:lpstr>CM 3.2: Probability Functions</vt:lpstr>
      <vt:lpstr>The probability triple</vt:lpstr>
      <vt:lpstr>PowerPoint Presentation</vt:lpstr>
      <vt:lpstr>PowerPoint Presentation</vt:lpstr>
      <vt:lpstr>PowerPoint Presentation</vt:lpstr>
      <vt:lpstr>PowerPoint Presentation</vt:lpstr>
      <vt:lpstr>Discrete or continuous?</vt:lpstr>
      <vt:lpstr>pmf or pdf?</vt:lpstr>
      <vt:lpstr>Discrete rv</vt:lpstr>
      <vt:lpstr>PowerPoint Presentation</vt:lpstr>
      <vt:lpstr>PowerPoint Presentation</vt:lpstr>
      <vt:lpstr>PowerPoint Presentation</vt:lpstr>
      <vt:lpstr>Which of these is a pmf?</vt:lpstr>
      <vt:lpstr>What does a pmf look like?</vt:lpstr>
      <vt:lpstr>Bernoulli rv</vt:lpstr>
      <vt:lpstr>Sequences of independent Bernoulli trials  other special types of discrete rvs with discrete distributions</vt:lpstr>
      <vt:lpstr>Notation</vt:lpstr>
      <vt:lpstr>PowerPoint Presentation</vt:lpstr>
      <vt:lpstr>PowerPoint Presentation</vt:lpstr>
      <vt:lpstr>X ~ Bin(2, .5): 1 experiment </vt:lpstr>
      <vt:lpstr>X ~ Bin(2, .5): 10 experiments</vt:lpstr>
      <vt:lpstr>X ~ Bin(2, .5): 1,000 experiments</vt:lpstr>
      <vt:lpstr>Let X now count the number of heads (k) in n = 30 independent coin flips…</vt:lpstr>
      <vt:lpstr>Binomial pmf: fX(k; n, p) (equivalent notation)</vt:lpstr>
      <vt:lpstr>PowerPoint Presentation</vt:lpstr>
      <vt:lpstr>X ~ Bin(30, .5): 1 experiment, 30 flips</vt:lpstr>
      <vt:lpstr>In R…</vt:lpstr>
      <vt:lpstr>Questions we can ask the pmf</vt:lpstr>
      <vt:lpstr>Questions we can ask the pmf in R</vt:lpstr>
      <vt:lpstr>PowerPoint Presentation</vt:lpstr>
      <vt:lpstr>PowerPoint Presentation</vt:lpstr>
      <vt:lpstr>PowerPoint Presentation</vt:lpstr>
      <vt:lpstr>Discrete rv: cumulative distribution function</vt:lpstr>
      <vt:lpstr>Cumulative distribution function</vt:lpstr>
      <vt:lpstr>PowerPoint Presentation</vt:lpstr>
      <vt:lpstr>PowerPoint Presentation</vt:lpstr>
      <vt:lpstr>PowerPoint Presentation</vt:lpstr>
      <vt:lpstr>Let X count the number of heads (k) in n independent coin flips (again)…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Expectation</vt:lpstr>
      <vt:lpstr>Expectation: Toss a fair coin 2 times</vt:lpstr>
      <vt:lpstr>PowerPoint Presentation</vt:lpstr>
      <vt:lpstr>Expected values</vt:lpstr>
      <vt:lpstr>PowerPoint Presentation</vt:lpstr>
      <vt:lpstr>Expected values: discrete distributions</vt:lpstr>
      <vt:lpstr>Expected value of a binomial rv: the long way</vt:lpstr>
      <vt:lpstr>Population variance for discrete rv</vt:lpstr>
      <vt:lpstr>Population variance for discrete rv</vt:lpstr>
      <vt:lpstr>Expected value of a binomial rv: the short way</vt:lpstr>
      <vt:lpstr>Expected values</vt:lpstr>
    </vt:vector>
  </TitlesOfParts>
  <Manager/>
  <Company>OHSU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</dc:title>
  <dc:subject/>
  <dc:creator>Alison Presmanes Hill</dc:creator>
  <cp:keywords/>
  <dc:description/>
  <cp:lastModifiedBy>Rebecca Lunsford</cp:lastModifiedBy>
  <cp:revision>6307</cp:revision>
  <cp:lastPrinted>2017-10-05T20:24:54Z</cp:lastPrinted>
  <dcterms:created xsi:type="dcterms:W3CDTF">2015-04-08T20:55:19Z</dcterms:created>
  <dcterms:modified xsi:type="dcterms:W3CDTF">2018-10-20T19:27:38Z</dcterms:modified>
  <cp:category/>
</cp:coreProperties>
</file>